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Default Extension="mp4" ContentType="video/mp4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62"/>
  </p:notesMasterIdLst>
  <p:handoutMasterIdLst>
    <p:handoutMasterId r:id="rId63"/>
  </p:handoutMasterIdLst>
  <p:sldIdLst>
    <p:sldId id="265" r:id="rId5"/>
    <p:sldId id="310" r:id="rId6"/>
    <p:sldId id="580" r:id="rId7"/>
    <p:sldId id="320" r:id="rId8"/>
    <p:sldId id="459" r:id="rId9"/>
    <p:sldId id="546" r:id="rId10"/>
    <p:sldId id="545" r:id="rId11"/>
    <p:sldId id="549" r:id="rId12"/>
    <p:sldId id="551" r:id="rId13"/>
    <p:sldId id="533" r:id="rId14"/>
    <p:sldId id="550" r:id="rId15"/>
    <p:sldId id="567" r:id="rId16"/>
    <p:sldId id="569" r:id="rId17"/>
    <p:sldId id="570" r:id="rId18"/>
    <p:sldId id="571" r:id="rId19"/>
    <p:sldId id="572" r:id="rId20"/>
    <p:sldId id="566" r:id="rId21"/>
    <p:sldId id="575" r:id="rId22"/>
    <p:sldId id="574" r:id="rId23"/>
    <p:sldId id="576" r:id="rId24"/>
    <p:sldId id="607" r:id="rId25"/>
    <p:sldId id="555" r:id="rId26"/>
    <p:sldId id="578" r:id="rId27"/>
    <p:sldId id="554" r:id="rId28"/>
    <p:sldId id="577" r:id="rId29"/>
    <p:sldId id="553" r:id="rId30"/>
    <p:sldId id="581" r:id="rId31"/>
    <p:sldId id="560" r:id="rId32"/>
    <p:sldId id="588" r:id="rId33"/>
    <p:sldId id="561" r:id="rId34"/>
    <p:sldId id="589" r:id="rId35"/>
    <p:sldId id="590" r:id="rId36"/>
    <p:sldId id="591" r:id="rId37"/>
    <p:sldId id="562" r:id="rId38"/>
    <p:sldId id="592" r:id="rId39"/>
    <p:sldId id="579" r:id="rId40"/>
    <p:sldId id="594" r:id="rId41"/>
    <p:sldId id="595" r:id="rId42"/>
    <p:sldId id="596" r:id="rId43"/>
    <p:sldId id="563" r:id="rId44"/>
    <p:sldId id="593" r:id="rId45"/>
    <p:sldId id="608" r:id="rId46"/>
    <p:sldId id="564" r:id="rId47"/>
    <p:sldId id="597" r:id="rId48"/>
    <p:sldId id="556" r:id="rId49"/>
    <p:sldId id="585" r:id="rId50"/>
    <p:sldId id="557" r:id="rId51"/>
    <p:sldId id="586" r:id="rId52"/>
    <p:sldId id="587" r:id="rId53"/>
    <p:sldId id="559" r:id="rId54"/>
    <p:sldId id="598" r:id="rId55"/>
    <p:sldId id="601" r:id="rId56"/>
    <p:sldId id="606" r:id="rId57"/>
    <p:sldId id="583" r:id="rId58"/>
    <p:sldId id="584" r:id="rId59"/>
    <p:sldId id="599" r:id="rId60"/>
    <p:sldId id="455" r:id="rId61"/>
  </p:sldIdLst>
  <p:sldSz cx="12188825" cy="6858000"/>
  <p:notesSz cx="6858000" cy="9144000"/>
  <p:custDataLst>
    <p:tags r:id="rId64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3839" userDrawn="1">
          <p15:clr>
            <a:srgbClr val="A4A3A4"/>
          </p15:clr>
        </p15:guide>
        <p15:guide id="2" orient="horz" pos="2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271F"/>
    <a:srgbClr val="424242"/>
    <a:srgbClr val="5E5E5E"/>
    <a:srgbClr val="3E3C33"/>
    <a:srgbClr val="42333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12" autoAdjust="0"/>
    <p:restoredTop sz="94629" autoAdjust="0"/>
  </p:normalViewPr>
  <p:slideViewPr>
    <p:cSldViewPr showGuides="1">
      <p:cViewPr varScale="1">
        <p:scale>
          <a:sx n="115" d="100"/>
          <a:sy n="115" d="100"/>
        </p:scale>
        <p:origin x="208" y="864"/>
      </p:cViewPr>
      <p:guideLst>
        <p:guide pos="3839"/>
        <p:guide orient="horz" pos="216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slide" Target="slides/slide51.xml"/><Relationship Id="rId63" Type="http://schemas.openxmlformats.org/officeDocument/2006/relationships/handoutMaster" Target="handoutMasters/handoutMaster1.xml"/><Relationship Id="rId68" Type="http://schemas.openxmlformats.org/officeDocument/2006/relationships/tableStyles" Target="tableStyle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slide" Target="slides/slide54.xml"/><Relationship Id="rId66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openxmlformats.org/officeDocument/2006/relationships/slide" Target="slides/slide57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slide" Target="slides/slide52.xml"/><Relationship Id="rId64" Type="http://schemas.openxmlformats.org/officeDocument/2006/relationships/tags" Target="tags/tag1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slide" Target="slides/slide55.xml"/><Relationship Id="rId67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slide" Target="slides/slide50.xml"/><Relationship Id="rId62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slide" Target="slides/slide53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slide" Target="slides/slide56.xml"/><Relationship Id="rId65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39" Type="http://schemas.openxmlformats.org/officeDocument/2006/relationships/slide" Target="slides/slide35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088EAF-6ECA-4616-85EF-35AA19C641F3}" type="datetimeFigureOut">
              <a:rPr lang="en-US"/>
              <a:t>10/26/18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9F912AB-2776-42F2-A957-313FC7EFEDB9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932065745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BD2D7A-D230-4F91-BD59-0A39C2703BA8}" type="datetimeFigureOut">
              <a:rPr lang="en-US"/>
              <a:t>10/26/18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2588" y="685800"/>
            <a:ext cx="6092825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t>Click to edit Master text styles</a:t>
            </a:r>
          </a:p>
          <a:p>
            <a:pPr lvl="1"/>
            <a:r>
              <a:t>Second level</a:t>
            </a:r>
          </a:p>
          <a:p>
            <a:pPr lvl="2"/>
            <a:r>
              <a:t>Third level</a:t>
            </a:r>
          </a:p>
          <a:p>
            <a:pPr lvl="3"/>
            <a:r>
              <a:t>Fourth level</a:t>
            </a:r>
          </a:p>
          <a:p>
            <a:pPr lvl="4"/>
            <a:r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3199CD-3E1B-4AE6-990F-76F925F5EA9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765798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65214" y="1828800"/>
            <a:ext cx="8229600" cy="2895600"/>
          </a:xfrm>
        </p:spPr>
        <p:txBody>
          <a:bodyPr anchor="b">
            <a:normAutofit/>
          </a:bodyPr>
          <a:lstStyle>
            <a:lvl1pPr>
              <a:lnSpc>
                <a:spcPct val="80000"/>
              </a:lnSpc>
              <a:defRPr sz="660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5213" y="4800600"/>
            <a:ext cx="8229600" cy="12192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/>
          </a:p>
        </p:txBody>
      </p:sp>
    </p:spTree>
    <p:extLst>
      <p:ext uri="{BB962C8B-B14F-4D97-AF65-F5344CB8AC3E}">
        <p14:creationId xmlns:p14="http://schemas.microsoft.com/office/powerpoint/2010/main" val="949990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600953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142412" y="381001"/>
            <a:ext cx="1524001" cy="5638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522412" y="381001"/>
            <a:ext cx="7391399" cy="5638800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0790354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382540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819400"/>
          </a:xfrm>
        </p:spPr>
        <p:txBody>
          <a:bodyPr anchor="b">
            <a:normAutofit/>
          </a:bodyPr>
          <a:lstStyle>
            <a:lvl1pPr algn="l">
              <a:lnSpc>
                <a:spcPct val="80000"/>
              </a:lnSpc>
              <a:defRPr sz="4800" b="0" cap="none" baseline="0"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5213" y="5410200"/>
            <a:ext cx="8687333" cy="609601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00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7618133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04781" y="1905001"/>
            <a:ext cx="4419599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29183" y="1905001"/>
            <a:ext cx="4419600" cy="41148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8253407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2241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49861" y="1905000"/>
            <a:ext cx="4416552" cy="762000"/>
          </a:xfrm>
        </p:spPr>
        <p:txBody>
          <a:bodyPr anchor="ctr">
            <a:noAutofit/>
          </a:bodyPr>
          <a:lstStyle>
            <a:lvl1pPr marL="0" indent="0">
              <a:spcBef>
                <a:spcPts val="0"/>
              </a:spcBef>
              <a:buNone/>
              <a:defRPr sz="2000" b="0" cap="all" spc="2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49861" y="2743201"/>
            <a:ext cx="4416552" cy="32766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08419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66314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07540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Autofit/>
          </a:bodyPr>
          <a:lstStyle>
            <a:lvl1pPr algn="l">
              <a:lnSpc>
                <a:spcPct val="90000"/>
              </a:lnSpc>
              <a:defRPr sz="3600" b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51414" y="685800"/>
            <a:ext cx="6400800" cy="5334000"/>
          </a:xfrm>
        </p:spPr>
        <p:txBody>
          <a:bodyPr>
            <a:normAutofit/>
          </a:bodyPr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5449815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55604" y="1905000"/>
            <a:ext cx="3596607" cy="2667000"/>
          </a:xfrm>
        </p:spPr>
        <p:txBody>
          <a:bodyPr anchor="b">
            <a:normAutofit/>
          </a:bodyPr>
          <a:lstStyle>
            <a:lvl1pPr algn="l">
              <a:lnSpc>
                <a:spcPct val="90000"/>
              </a:lnSpc>
              <a:defRPr sz="3600" b="0" i="0" baseline="0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65213" y="4648200"/>
            <a:ext cx="3581399" cy="137160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spcBef>
                <a:spcPts val="1200"/>
              </a:spcBef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4951414" y="685800"/>
            <a:ext cx="6400799" cy="5334000"/>
          </a:xfrm>
          <a:solidFill>
            <a:schemeClr val="bg2"/>
          </a:solidFill>
          <a:ln w="76200">
            <a:solidFill>
              <a:schemeClr val="tx1"/>
            </a:solidFill>
            <a:miter lim="800000"/>
          </a:ln>
        </p:spPr>
        <p:txBody>
          <a:bodyPr>
            <a:normAutofit/>
          </a:bodyPr>
          <a:lstStyle>
            <a:lvl1pPr marL="0" indent="0" algn="ctr">
              <a:buNone/>
              <a:defRPr sz="24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F41C87-7AD9-4845-A077-840E4A0F3F06}" type="datetimeFigureOut">
              <a:rPr lang="en-US"/>
              <a:pPr/>
              <a:t>10/26/18</a:t>
            </a:fld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13F82-EE5E-44EE-A61D-E31C6657F26F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2491721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71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2413" y="1904999"/>
            <a:ext cx="9134391" cy="411480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522413" y="6400800"/>
            <a:ext cx="655319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6422" y="6400800"/>
            <a:ext cx="1449389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F41C87-7AD9-4845-A077-840E4A0F3F06}" type="datetimeFigureOut">
              <a:rPr lang="en-US" smtClean="0"/>
              <a:pPr/>
              <a:t>10/26/18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828211" y="6400800"/>
            <a:ext cx="838201" cy="27622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13F82-EE5E-44EE-A61D-E31C6657F26F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059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spc="10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3838" indent="-223838" algn="l" defTabSz="914400" rtl="0" eaLnBrk="1" latinLnBrk="0" hangingPunct="1">
        <a:lnSpc>
          <a:spcPct val="90000"/>
        </a:lnSpc>
        <a:spcBef>
          <a:spcPts val="1800"/>
        </a:spcBef>
        <a:buClr>
          <a:schemeClr val="accent1"/>
        </a:buClr>
        <a:buSzPct val="10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463550" indent="-231775" algn="l" defTabSz="914400" rtl="0" eaLnBrk="1" latinLnBrk="0" hangingPunct="1">
        <a:lnSpc>
          <a:spcPct val="90000"/>
        </a:lnSpc>
        <a:spcBef>
          <a:spcPts val="1200"/>
        </a:spcBef>
        <a:buClr>
          <a:schemeClr val="accent1"/>
        </a:buClr>
        <a:buSzPct val="10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682625" indent="-21907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857250" indent="-174625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030288" indent="-173038" algn="l" defTabSz="914400" rtl="0" eaLnBrk="1" latinLnBrk="0" hangingPunct="1">
        <a:lnSpc>
          <a:spcPct val="90000"/>
        </a:lnSpc>
        <a:spcBef>
          <a:spcPts val="600"/>
        </a:spcBef>
        <a:buClr>
          <a:schemeClr val="accent1"/>
        </a:buClr>
        <a:buSzPct val="100000"/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380744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554480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1728216" indent="-173736" algn="l" defTabSz="914400" rtl="0" eaLnBrk="1" latinLnBrk="0" hangingPunct="1">
        <a:spcBef>
          <a:spcPts val="6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839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golang.org/issue/15292" TargetMode="Externa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alecthomas/gometalinter" TargetMode="External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opennota/check" TargetMode="External"/><Relationship Id="rId13" Type="http://schemas.openxmlformats.org/officeDocument/2006/relationships/hyperlink" Target="https://github.com/gordonklaus/ineffassign" TargetMode="External"/><Relationship Id="rId3" Type="http://schemas.openxmlformats.org/officeDocument/2006/relationships/hyperlink" Target="https://golang.org/cmd/vet/#hdr-Shadowed_variables" TargetMode="External"/><Relationship Id="rId7" Type="http://schemas.openxmlformats.org/officeDocument/2006/relationships/hyperlink" Target="https://github.com/golang/lint" TargetMode="External"/><Relationship Id="rId12" Type="http://schemas.openxmlformats.org/officeDocument/2006/relationships/hyperlink" Target="https://github.com/mibk/dupl" TargetMode="External"/><Relationship Id="rId17" Type="http://schemas.openxmlformats.org/officeDocument/2006/relationships/hyperlink" Target="https://github.com/securego/gosec" TargetMode="External"/><Relationship Id="rId2" Type="http://schemas.openxmlformats.org/officeDocument/2006/relationships/hyperlink" Target="https://golang.org/cmd/vet/" TargetMode="External"/><Relationship Id="rId16" Type="http://schemas.openxmlformats.org/officeDocument/2006/relationships/hyperlink" Target="https://github.com/jgautheron/goconst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github.com/alecthomas/gocyclo" TargetMode="External"/><Relationship Id="rId11" Type="http://schemas.openxmlformats.org/officeDocument/2006/relationships/hyperlink" Target="https://github.com/dominikh/go-tools/tree/master/cmd/megacheck" TargetMode="External"/><Relationship Id="rId5" Type="http://schemas.openxmlformats.org/officeDocument/2006/relationships/hyperlink" Target="https://github.com/tsenart/deadcode" TargetMode="External"/><Relationship Id="rId15" Type="http://schemas.openxmlformats.org/officeDocument/2006/relationships/hyperlink" Target="https://github.com/mdempsky/unconvert" TargetMode="External"/><Relationship Id="rId10" Type="http://schemas.openxmlformats.org/officeDocument/2006/relationships/hyperlink" Target="https://github.com/kisielk/errcheck" TargetMode="External"/><Relationship Id="rId4" Type="http://schemas.openxmlformats.org/officeDocument/2006/relationships/hyperlink" Target="https://golang.org/x/tools/cmd/gotype" TargetMode="External"/><Relationship Id="rId9" Type="http://schemas.openxmlformats.org/officeDocument/2006/relationships/hyperlink" Target="https://github.com/mdempsky/maligned" TargetMode="External"/><Relationship Id="rId14" Type="http://schemas.openxmlformats.org/officeDocument/2006/relationships/hyperlink" Target="https://github.com/mvdan/interfacer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hyperlink" Target="https://godoc.org/github.com/mateuszdyminski/bloom-filter/bloom" TargetMode="External"/><Relationship Id="rId2" Type="http://schemas.openxmlformats.org/officeDocument/2006/relationships/hyperlink" Target="https://godoc.org/" TargetMode="Externa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Clean code in Go</a:t>
            </a:r>
          </a:p>
        </p:txBody>
      </p:sp>
      <p:sp>
        <p:nvSpPr>
          <p:cNvPr id="6" name="Subtitle 3">
            <a:extLst>
              <a:ext uri="{FF2B5EF4-FFF2-40B4-BE49-F238E27FC236}">
                <a16:creationId xmlns:a16="http://schemas.microsoft.com/office/drawing/2014/main" id="{019266D2-4131-734C-AE6F-F96AB279A49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pl-PL" sz="2400" cap="none" dirty="0">
                <a:latin typeface="+mj-lt"/>
              </a:rPr>
              <a:t>Mateusz Dymiński</a:t>
            </a:r>
          </a:p>
          <a:p>
            <a:r>
              <a:rPr lang="pl-PL" sz="2400" cap="none" dirty="0">
                <a:latin typeface="+mj-lt"/>
              </a:rPr>
              <a:t>Nokia</a:t>
            </a:r>
            <a:endParaRPr lang="it-IT" sz="2400" cap="none" dirty="0">
              <a:latin typeface="+mj-lt"/>
            </a:endParaRPr>
          </a:p>
        </p:txBody>
      </p:sp>
      <p:pic>
        <p:nvPicPr>
          <p:cNvPr id="7" name="Content Placeholder 4">
            <a:extLst>
              <a:ext uri="{FF2B5EF4-FFF2-40B4-BE49-F238E27FC236}">
                <a16:creationId xmlns:a16="http://schemas.microsoft.com/office/drawing/2014/main" id="{6E8DB152-F57E-6C45-B35E-903A8D499A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8920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2" y="329545"/>
            <a:ext cx="9144001" cy="1008112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 err="1"/>
              <a:t>Uncle</a:t>
            </a:r>
            <a:r>
              <a:rPr lang="pl-PL" dirty="0"/>
              <a:t> Bob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Ward</a:t>
            </a:r>
            <a:r>
              <a:rPr lang="pl-PL" dirty="0"/>
              <a:t> Cunningham </a:t>
            </a:r>
            <a:r>
              <a:rPr lang="pl-PL" dirty="0" err="1"/>
              <a:t>definition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en-US" dirty="0"/>
          </a:p>
        </p:txBody>
      </p:sp>
      <p:pic>
        <p:nvPicPr>
          <p:cNvPr id="9" name="uncle bob's clean code definition.mp4">
            <a:hlinkClick r:id="" action="ppaction://media"/>
            <a:extLst>
              <a:ext uri="{FF2B5EF4-FFF2-40B4-BE49-F238E27FC236}">
                <a16:creationId xmlns:a16="http://schemas.microsoft.com/office/drawing/2014/main" id="{2BC65392-F1E9-2D49-8D48-E9B0D777E94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8970" y="1340768"/>
            <a:ext cx="9237443" cy="5196062"/>
          </a:xfrm>
        </p:spPr>
      </p:pic>
    </p:spTree>
    <p:extLst>
      <p:ext uri="{BB962C8B-B14F-4D97-AF65-F5344CB8AC3E}">
        <p14:creationId xmlns:p14="http://schemas.microsoft.com/office/powerpoint/2010/main" val="160221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21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history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DD2903A-F7AE-2742-94AB-E263B81EDA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738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99728"/>
          </a:xfrm>
        </p:spPr>
        <p:txBody>
          <a:bodyPr/>
          <a:lstStyle/>
          <a:p>
            <a:r>
              <a:rPr lang="pl-PL" dirty="0"/>
              <a:t>Go </a:t>
            </a:r>
            <a:r>
              <a:rPr lang="pl-PL" dirty="0" err="1"/>
              <a:t>timeline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00808"/>
            <a:ext cx="9134391" cy="482453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Version 1.0 </a:t>
            </a:r>
            <a:r>
              <a:rPr lang="pl-PL" dirty="0" err="1"/>
              <a:t>published</a:t>
            </a:r>
            <a:r>
              <a:rPr lang="pl-PL" dirty="0"/>
              <a:t> in 2012</a:t>
            </a:r>
          </a:p>
          <a:p>
            <a:pPr marL="0" indent="0">
              <a:buNone/>
            </a:pPr>
            <a:endParaRPr lang="pl-PL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7318E1-11FF-E34F-A063-1E2FCA11A2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0706" y="1124744"/>
            <a:ext cx="6192688" cy="4639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4975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Why</a:t>
            </a:r>
            <a:r>
              <a:rPr lang="pl-PL" dirty="0"/>
              <a:t> Google </a:t>
            </a:r>
            <a:r>
              <a:rPr lang="pl-PL" dirty="0" err="1"/>
              <a:t>created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?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pl-PL" dirty="0"/>
              <a:t>Go </a:t>
            </a:r>
            <a:r>
              <a:rPr lang="pl-PL" dirty="0" err="1"/>
              <a:t>is</a:t>
            </a:r>
            <a:r>
              <a:rPr lang="pl-PL" dirty="0"/>
              <a:t> the </a:t>
            </a:r>
            <a:r>
              <a:rPr lang="pl-PL" dirty="0" err="1"/>
              <a:t>answer</a:t>
            </a:r>
            <a:r>
              <a:rPr lang="pl-PL" dirty="0"/>
              <a:t> on the problem of engineering </a:t>
            </a:r>
            <a:r>
              <a:rPr lang="pl-PL" dirty="0" err="1"/>
              <a:t>scale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Google</a:t>
            </a:r>
          </a:p>
          <a:p>
            <a:pPr marL="0" indent="0">
              <a:buNone/>
            </a:pPr>
            <a:r>
              <a:rPr lang="pl-PL" dirty="0"/>
              <a:t>In 2011:</a:t>
            </a:r>
          </a:p>
          <a:p>
            <a:pPr marL="0" indent="0">
              <a:buNone/>
            </a:pPr>
            <a:r>
              <a:rPr lang="pl-PL" dirty="0"/>
              <a:t>- 5000+ </a:t>
            </a:r>
            <a:r>
              <a:rPr lang="pl-PL" dirty="0" err="1"/>
              <a:t>developers</a:t>
            </a:r>
            <a:r>
              <a:rPr lang="pl-PL" dirty="0"/>
              <a:t> </a:t>
            </a:r>
            <a:r>
              <a:rPr lang="pl-PL" dirty="0" err="1"/>
              <a:t>across</a:t>
            </a:r>
            <a:r>
              <a:rPr lang="pl-PL" dirty="0"/>
              <a:t> 40+ </a:t>
            </a:r>
            <a:r>
              <a:rPr lang="pl-PL" dirty="0" err="1"/>
              <a:t>offices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- 20+ </a:t>
            </a:r>
            <a:r>
              <a:rPr lang="pl-PL" dirty="0" err="1"/>
              <a:t>changes</a:t>
            </a:r>
            <a:r>
              <a:rPr lang="pl-PL" dirty="0"/>
              <a:t> per </a:t>
            </a:r>
            <a:r>
              <a:rPr lang="pl-PL" dirty="0" err="1"/>
              <a:t>minute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- 50% of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base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</a:t>
            </a:r>
            <a:r>
              <a:rPr lang="pl-PL" dirty="0" err="1"/>
              <a:t>every</a:t>
            </a:r>
            <a:r>
              <a:rPr lang="pl-PL" dirty="0"/>
              <a:t> </a:t>
            </a:r>
            <a:r>
              <a:rPr lang="pl-PL" dirty="0" err="1"/>
              <a:t>month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- 50 </a:t>
            </a:r>
            <a:r>
              <a:rPr lang="pl-PL" dirty="0" err="1"/>
              <a:t>million</a:t>
            </a:r>
            <a:r>
              <a:rPr lang="pl-PL" dirty="0"/>
              <a:t> test </a:t>
            </a:r>
            <a:r>
              <a:rPr lang="pl-PL" dirty="0" err="1"/>
              <a:t>cases</a:t>
            </a:r>
            <a:r>
              <a:rPr lang="pl-PL" dirty="0"/>
              <a:t> </a:t>
            </a:r>
            <a:r>
              <a:rPr lang="pl-PL" dirty="0" err="1"/>
              <a:t>executed</a:t>
            </a:r>
            <a:r>
              <a:rPr lang="pl-PL" dirty="0"/>
              <a:t> per </a:t>
            </a:r>
            <a:r>
              <a:rPr lang="pl-PL" dirty="0" err="1"/>
              <a:t>day</a:t>
            </a:r>
            <a:endParaRPr lang="pl-PL" dirty="0"/>
          </a:p>
          <a:p>
            <a:pPr marL="0" indent="0">
              <a:buNone/>
            </a:pPr>
            <a:r>
              <a:rPr lang="pl-PL" dirty="0"/>
              <a:t>- single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tree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Solution: design the </a:t>
            </a:r>
            <a:r>
              <a:rPr lang="pl-PL" dirty="0" err="1"/>
              <a:t>language</a:t>
            </a:r>
            <a:r>
              <a:rPr lang="pl-PL" dirty="0"/>
              <a:t> for </a:t>
            </a:r>
            <a:r>
              <a:rPr lang="pl-PL" dirty="0" err="1"/>
              <a:t>large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bases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334114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Google - </a:t>
            </a:r>
            <a:r>
              <a:rPr lang="pl-PL" dirty="0" err="1"/>
              <a:t>observations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/>
              <a:t>The less </a:t>
            </a:r>
            <a:r>
              <a:rPr lang="pl-PL" dirty="0" err="1"/>
              <a:t>code</a:t>
            </a:r>
            <a:r>
              <a:rPr lang="pl-PL" dirty="0"/>
              <a:t> we </a:t>
            </a:r>
            <a:r>
              <a:rPr lang="pl-PL" dirty="0" err="1"/>
              <a:t>need</a:t>
            </a:r>
            <a:r>
              <a:rPr lang="pl-PL" dirty="0"/>
              <a:t> to </a:t>
            </a:r>
            <a:r>
              <a:rPr lang="pl-PL" dirty="0" err="1"/>
              <a:t>read</a:t>
            </a:r>
            <a:r>
              <a:rPr lang="pl-PL" dirty="0"/>
              <a:t>  = the </a:t>
            </a:r>
            <a:r>
              <a:rPr lang="pl-PL" dirty="0" err="1"/>
              <a:t>better</a:t>
            </a:r>
            <a:r>
              <a:rPr lang="pl-PL" dirty="0"/>
              <a:t> - </a:t>
            </a:r>
            <a:r>
              <a:rPr lang="pl-PL" dirty="0" err="1"/>
              <a:t>inheritance</a:t>
            </a:r>
            <a:r>
              <a:rPr lang="pl-PL" dirty="0"/>
              <a:t> hierarchy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, </a:t>
            </a:r>
            <a:r>
              <a:rPr lang="pl-PL" dirty="0" err="1"/>
              <a:t>operators</a:t>
            </a:r>
            <a:r>
              <a:rPr lang="pl-PL" dirty="0"/>
              <a:t> </a:t>
            </a:r>
            <a:r>
              <a:rPr lang="pl-PL" dirty="0" err="1"/>
              <a:t>overloading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 etc.</a:t>
            </a:r>
          </a:p>
          <a:p>
            <a:r>
              <a:rPr lang="pl-PL" dirty="0"/>
              <a:t>We </a:t>
            </a:r>
            <a:r>
              <a:rPr lang="pl-PL" dirty="0" err="1"/>
              <a:t>read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far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often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we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it</a:t>
            </a:r>
            <a:endParaRPr lang="pl-PL" dirty="0"/>
          </a:p>
          <a:p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lives</a:t>
            </a:r>
            <a:r>
              <a:rPr lang="pl-PL" dirty="0"/>
              <a:t> </a:t>
            </a:r>
            <a:r>
              <a:rPr lang="pl-PL" dirty="0" err="1"/>
              <a:t>longer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we </a:t>
            </a:r>
            <a:r>
              <a:rPr lang="pl-PL" dirty="0" err="1"/>
              <a:t>expect</a:t>
            </a:r>
            <a:endParaRPr lang="pl-PL" dirty="0"/>
          </a:p>
          <a:p>
            <a:r>
              <a:rPr lang="pl-PL" dirty="0" err="1"/>
              <a:t>Usually</a:t>
            </a:r>
            <a:r>
              <a:rPr lang="pl-PL" dirty="0"/>
              <a:t> </a:t>
            </a:r>
            <a:r>
              <a:rPr lang="pl-PL" dirty="0" err="1"/>
              <a:t>maintainer</a:t>
            </a:r>
            <a:r>
              <a:rPr lang="pl-PL" dirty="0"/>
              <a:t> of the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b="1" dirty="0" err="1"/>
              <a:t>is</a:t>
            </a:r>
            <a:r>
              <a:rPr lang="pl-PL" b="1" dirty="0"/>
              <a:t> not </a:t>
            </a:r>
            <a:r>
              <a:rPr lang="pl-PL" dirty="0"/>
              <a:t>the person </a:t>
            </a:r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wrote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/>
              <a:t>In big </a:t>
            </a:r>
            <a:r>
              <a:rPr lang="pl-PL" dirty="0" err="1"/>
              <a:t>organizations</a:t>
            </a:r>
            <a:r>
              <a:rPr lang="pl-PL" dirty="0"/>
              <a:t> </a:t>
            </a:r>
            <a:r>
              <a:rPr lang="pl-PL" dirty="0" err="1"/>
              <a:t>programming</a:t>
            </a:r>
            <a:r>
              <a:rPr lang="pl-PL" dirty="0"/>
              <a:t> </a:t>
            </a:r>
            <a:r>
              <a:rPr lang="pl-PL" dirty="0" err="1"/>
              <a:t>skills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be </a:t>
            </a:r>
            <a:r>
              <a:rPr lang="pl-PL" dirty="0" err="1"/>
              <a:t>vary</a:t>
            </a:r>
            <a:endParaRPr lang="pl-PL" dirty="0"/>
          </a:p>
          <a:p>
            <a:r>
              <a:rPr lang="pl-PL" dirty="0" err="1"/>
              <a:t>Processors</a:t>
            </a:r>
            <a:r>
              <a:rPr lang="pl-PL" dirty="0"/>
              <a:t> </a:t>
            </a:r>
            <a:r>
              <a:rPr lang="pl-PL" dirty="0" err="1"/>
              <a:t>speed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increasing</a:t>
            </a:r>
            <a:r>
              <a:rPr lang="pl-PL" dirty="0"/>
              <a:t> as </a:t>
            </a:r>
            <a:r>
              <a:rPr lang="pl-PL" dirty="0" err="1"/>
              <a:t>expected</a:t>
            </a:r>
            <a:r>
              <a:rPr lang="pl-PL" dirty="0"/>
              <a:t>(</a:t>
            </a:r>
            <a:r>
              <a:rPr lang="pl-PL" dirty="0" err="1"/>
              <a:t>Moore's</a:t>
            </a:r>
            <a:r>
              <a:rPr lang="pl-PL" dirty="0"/>
              <a:t> law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failing</a:t>
            </a:r>
            <a:r>
              <a:rPr lang="pl-PL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45264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- </a:t>
            </a:r>
            <a:r>
              <a:rPr lang="pl-PL" dirty="0" err="1"/>
              <a:t>assumptions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dirty="0"/>
              <a:t>Go </a:t>
            </a:r>
            <a:r>
              <a:rPr lang="pl-PL" sz="2800" dirty="0" err="1"/>
              <a:t>should</a:t>
            </a:r>
            <a:r>
              <a:rPr lang="pl-PL" sz="2800" dirty="0"/>
              <a:t> be:</a:t>
            </a:r>
          </a:p>
          <a:p>
            <a:r>
              <a:rPr lang="pl-PL" sz="2800" dirty="0" err="1"/>
              <a:t>clean</a:t>
            </a:r>
            <a:r>
              <a:rPr lang="pl-PL" sz="2800" dirty="0"/>
              <a:t>  </a:t>
            </a:r>
            <a:r>
              <a:rPr lang="pl-PL" sz="2800" dirty="0" err="1"/>
              <a:t>procedural</a:t>
            </a:r>
            <a:r>
              <a:rPr lang="pl-PL" sz="2800" dirty="0"/>
              <a:t> </a:t>
            </a:r>
            <a:r>
              <a:rPr lang="pl-PL" sz="2800" dirty="0" err="1"/>
              <a:t>language</a:t>
            </a:r>
            <a:endParaRPr lang="pl-PL" sz="2800" dirty="0"/>
          </a:p>
          <a:p>
            <a:r>
              <a:rPr lang="pl-PL" sz="2800" dirty="0" err="1"/>
              <a:t>simple</a:t>
            </a:r>
            <a:endParaRPr lang="pl-PL" sz="2800" dirty="0"/>
          </a:p>
          <a:p>
            <a:r>
              <a:rPr lang="pl-PL" sz="2800" dirty="0" err="1"/>
              <a:t>readable</a:t>
            </a:r>
            <a:endParaRPr lang="pl-PL" sz="2800" dirty="0"/>
          </a:p>
          <a:p>
            <a:r>
              <a:rPr lang="pl-PL" sz="2800" dirty="0" err="1"/>
              <a:t>maintainable</a:t>
            </a:r>
            <a:endParaRPr lang="pl-PL" sz="2800" dirty="0"/>
          </a:p>
          <a:p>
            <a:r>
              <a:rPr lang="pl-PL" sz="2800" dirty="0" err="1"/>
              <a:t>concise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14107044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Ward’s</a:t>
            </a:r>
            <a:r>
              <a:rPr lang="pl-PL" dirty="0"/>
              <a:t> </a:t>
            </a:r>
            <a:r>
              <a:rPr lang="pl-PL" dirty="0" err="1"/>
              <a:t>definition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852936"/>
            <a:ext cx="9134391" cy="316686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know</a:t>
            </a:r>
            <a:r>
              <a:rPr lang="pl-PL" sz="3600" i="1" dirty="0"/>
              <a:t> </a:t>
            </a: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are</a:t>
            </a:r>
            <a:r>
              <a:rPr lang="pl-PL" sz="3600" i="1" dirty="0"/>
              <a:t> </a:t>
            </a:r>
            <a:r>
              <a:rPr lang="pl-PL" sz="3600" i="1" dirty="0" err="1"/>
              <a:t>working</a:t>
            </a:r>
            <a:r>
              <a:rPr lang="pl-PL" sz="3600" i="1" dirty="0"/>
              <a:t> with </a:t>
            </a:r>
            <a:r>
              <a:rPr lang="pl-PL" sz="3600" i="1" dirty="0" err="1"/>
              <a:t>clean</a:t>
            </a:r>
            <a:r>
              <a:rPr lang="pl-PL" sz="3600" i="1" dirty="0"/>
              <a:t> </a:t>
            </a:r>
            <a:r>
              <a:rPr lang="pl-PL" sz="3600" i="1" dirty="0" err="1"/>
              <a:t>code</a:t>
            </a:r>
            <a:r>
              <a:rPr lang="pl-PL" sz="3600" i="1" dirty="0"/>
              <a:t> </a:t>
            </a:r>
            <a:r>
              <a:rPr lang="pl-PL" sz="3600" i="1" dirty="0" err="1"/>
              <a:t>when</a:t>
            </a:r>
            <a:r>
              <a:rPr lang="pl-PL" sz="3600" i="1" dirty="0"/>
              <a:t> </a:t>
            </a:r>
            <a:r>
              <a:rPr lang="pl-PL" sz="3600" i="1" dirty="0" err="1"/>
              <a:t>each</a:t>
            </a:r>
            <a:r>
              <a:rPr lang="pl-PL" sz="3600" i="1" dirty="0"/>
              <a:t> </a:t>
            </a:r>
            <a:r>
              <a:rPr lang="pl-PL" sz="3600" i="1" dirty="0" err="1"/>
              <a:t>routine</a:t>
            </a:r>
            <a:r>
              <a:rPr lang="pl-PL" sz="3600" i="1" dirty="0"/>
              <a:t> </a:t>
            </a:r>
            <a:r>
              <a:rPr lang="pl-PL" sz="3600" i="1" dirty="0" err="1"/>
              <a:t>you</a:t>
            </a:r>
            <a:r>
              <a:rPr lang="pl-PL" sz="3600" i="1" dirty="0"/>
              <a:t> </a:t>
            </a:r>
            <a:r>
              <a:rPr lang="pl-PL" sz="3600" i="1" dirty="0" err="1"/>
              <a:t>read</a:t>
            </a:r>
            <a:r>
              <a:rPr lang="pl-PL" sz="3600" i="1" dirty="0"/>
              <a:t> </a:t>
            </a:r>
            <a:r>
              <a:rPr lang="pl-PL" sz="3600" i="1" dirty="0" err="1"/>
              <a:t>turns</a:t>
            </a:r>
            <a:r>
              <a:rPr lang="pl-PL" sz="3600" i="1" dirty="0"/>
              <a:t> out to be </a:t>
            </a:r>
            <a:r>
              <a:rPr lang="pl-PL" sz="3600" b="1" i="1" dirty="0" err="1"/>
              <a:t>pretty</a:t>
            </a:r>
            <a:r>
              <a:rPr lang="pl-PL" sz="3600" b="1" i="1" dirty="0"/>
              <a:t> much </a:t>
            </a:r>
            <a:r>
              <a:rPr lang="pl-PL" sz="3600" b="1" i="1" dirty="0" err="1"/>
              <a:t>what</a:t>
            </a:r>
            <a:r>
              <a:rPr lang="pl-PL" sz="3600" b="1" i="1" dirty="0"/>
              <a:t> </a:t>
            </a:r>
            <a:r>
              <a:rPr lang="pl-PL" sz="3600" b="1" i="1" dirty="0" err="1"/>
              <a:t>you</a:t>
            </a:r>
            <a:r>
              <a:rPr lang="pl-PL" sz="3600" b="1" i="1" dirty="0"/>
              <a:t> </a:t>
            </a:r>
            <a:r>
              <a:rPr lang="pl-PL" sz="3600" b="1" i="1" dirty="0" err="1"/>
              <a:t>expected</a:t>
            </a:r>
            <a:r>
              <a:rPr lang="pl-PL" sz="3600" i="1" dirty="0"/>
              <a:t>.</a:t>
            </a:r>
            <a:endParaRPr lang="pl-PL" sz="3600" dirty="0"/>
          </a:p>
        </p:txBody>
      </p:sp>
    </p:spTree>
    <p:extLst>
      <p:ext uri="{BB962C8B-B14F-4D97-AF65-F5344CB8AC3E}">
        <p14:creationId xmlns:p14="http://schemas.microsoft.com/office/powerpoint/2010/main" val="869477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I think that Go supports clean code by its design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ACCA8582-36C7-9E4F-AF61-7CB60E2F90B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3047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5644E0-8C72-094A-9BDA-022D95E8A2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pl-P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C3775CF-EDDE-DA45-9179-5C9FB2D28C9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44E6C60-C5B3-364A-91AF-08C14DB27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4793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sz="2800" dirty="0"/>
              <a:t>New </a:t>
            </a:r>
            <a:r>
              <a:rPr lang="pl-PL" sz="2800" dirty="0" err="1"/>
              <a:t>versions</a:t>
            </a:r>
            <a:r>
              <a:rPr lang="pl-PL" sz="2800" dirty="0"/>
              <a:t> of Java, JavaScript (</a:t>
            </a:r>
            <a:r>
              <a:rPr lang="pl-PL" sz="2800" dirty="0" err="1"/>
              <a:t>ECMAScript</a:t>
            </a:r>
            <a:r>
              <a:rPr lang="pl-PL" sz="2800" dirty="0"/>
              <a:t>), </a:t>
            </a:r>
            <a:r>
              <a:rPr lang="pl-PL" sz="2800" dirty="0" err="1"/>
              <a:t>Typescript</a:t>
            </a:r>
            <a:r>
              <a:rPr lang="pl-PL" sz="2800" dirty="0"/>
              <a:t>, C#, C++, </a:t>
            </a:r>
            <a:r>
              <a:rPr lang="pl-PL" sz="2800" dirty="0" err="1"/>
              <a:t>Hack</a:t>
            </a:r>
            <a:r>
              <a:rPr lang="pl-PL" sz="2800" dirty="0"/>
              <a:t> (PHP) and </a:t>
            </a:r>
            <a:r>
              <a:rPr lang="pl-PL" sz="2800" dirty="0" err="1"/>
              <a:t>many</a:t>
            </a:r>
            <a:r>
              <a:rPr lang="pl-PL" sz="2800" dirty="0"/>
              <a:t> </a:t>
            </a:r>
            <a:r>
              <a:rPr lang="pl-PL" sz="2800" dirty="0" err="1"/>
              <a:t>more</a:t>
            </a:r>
            <a:r>
              <a:rPr lang="pl-PL" sz="2800" dirty="0"/>
              <a:t> </a:t>
            </a:r>
            <a:r>
              <a:rPr lang="pl-PL" sz="2800" dirty="0" err="1"/>
              <a:t>add</a:t>
            </a:r>
            <a:r>
              <a:rPr lang="pl-PL" sz="2800" dirty="0"/>
              <a:t> </a:t>
            </a:r>
            <a:r>
              <a:rPr lang="pl-PL" sz="2800" dirty="0" err="1"/>
              <a:t>new</a:t>
            </a:r>
            <a:r>
              <a:rPr lang="pl-PL" sz="2800" dirty="0"/>
              <a:t> </a:t>
            </a:r>
            <a:r>
              <a:rPr lang="pl-PL" sz="2800" dirty="0" err="1"/>
              <a:t>features</a:t>
            </a:r>
            <a:r>
              <a:rPr lang="pl-PL" sz="2800" dirty="0"/>
              <a:t>.</a:t>
            </a:r>
          </a:p>
          <a:p>
            <a:r>
              <a:rPr lang="pl-PL" sz="2800" dirty="0" err="1"/>
              <a:t>These</a:t>
            </a:r>
            <a:r>
              <a:rPr lang="pl-PL" sz="2800" dirty="0"/>
              <a:t> </a:t>
            </a:r>
            <a:r>
              <a:rPr lang="pl-PL" sz="2800" dirty="0" err="1"/>
              <a:t>languages</a:t>
            </a:r>
            <a:r>
              <a:rPr lang="pl-PL" sz="2800" dirty="0"/>
              <a:t> </a:t>
            </a:r>
            <a:r>
              <a:rPr lang="pl-PL" sz="2800" dirty="0" err="1"/>
              <a:t>actively</a:t>
            </a:r>
            <a:r>
              <a:rPr lang="pl-PL" sz="2800" dirty="0"/>
              <a:t> </a:t>
            </a:r>
            <a:r>
              <a:rPr lang="pl-PL" sz="2800" dirty="0" err="1"/>
              <a:t>borrow</a:t>
            </a:r>
            <a:r>
              <a:rPr lang="pl-PL" sz="2800" dirty="0"/>
              <a:t> </a:t>
            </a:r>
            <a:r>
              <a:rPr lang="pl-PL" sz="2800" dirty="0" err="1"/>
              <a:t>features</a:t>
            </a:r>
            <a:r>
              <a:rPr lang="pl-PL" sz="2800" dirty="0"/>
              <a:t> from one </a:t>
            </a:r>
            <a:r>
              <a:rPr lang="pl-PL" sz="2800" dirty="0" err="1"/>
              <a:t>another</a:t>
            </a:r>
            <a:r>
              <a:rPr lang="pl-PL" sz="2800" dirty="0"/>
              <a:t>.</a:t>
            </a:r>
          </a:p>
          <a:p>
            <a:r>
              <a:rPr lang="pl-PL" sz="2800" dirty="0" err="1"/>
              <a:t>They</a:t>
            </a:r>
            <a:r>
              <a:rPr lang="pl-PL" sz="2800" dirty="0"/>
              <a:t> </a:t>
            </a:r>
            <a:r>
              <a:rPr lang="pl-PL" sz="2800" dirty="0" err="1"/>
              <a:t>are</a:t>
            </a:r>
            <a:r>
              <a:rPr lang="pl-PL" sz="2800" dirty="0"/>
              <a:t> </a:t>
            </a:r>
            <a:r>
              <a:rPr lang="pl-PL" sz="2800" dirty="0" err="1"/>
              <a:t>converging</a:t>
            </a:r>
            <a:r>
              <a:rPr lang="pl-PL" sz="2800" dirty="0"/>
              <a:t> </a:t>
            </a:r>
            <a:r>
              <a:rPr lang="pl-PL" sz="2800" dirty="0" err="1"/>
              <a:t>into</a:t>
            </a:r>
            <a:r>
              <a:rPr lang="pl-PL" sz="2800" dirty="0"/>
              <a:t> a single </a:t>
            </a:r>
            <a:r>
              <a:rPr lang="pl-PL" sz="2800" dirty="0" err="1"/>
              <a:t>huge</a:t>
            </a:r>
            <a:r>
              <a:rPr lang="pl-PL" sz="2800" dirty="0"/>
              <a:t> </a:t>
            </a:r>
            <a:r>
              <a:rPr lang="pl-PL" sz="2800" dirty="0" err="1"/>
              <a:t>language</a:t>
            </a:r>
            <a:r>
              <a:rPr lang="pl-PL" sz="2800" dirty="0"/>
              <a:t>.</a:t>
            </a:r>
          </a:p>
          <a:p>
            <a:endParaRPr lang="pl-PL" sz="2800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5D51B0-B916-4849-A623-9491F41A0C31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5075176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175792"/>
          </a:xfrm>
        </p:spPr>
        <p:txBody>
          <a:bodyPr/>
          <a:lstStyle/>
          <a:p>
            <a:r>
              <a:rPr lang="en-US" b="1" dirty="0" err="1"/>
              <a:t>Whoami</a:t>
            </a:r>
            <a:endParaRPr lang="en-US" b="1" dirty="0"/>
          </a:p>
        </p:txBody>
      </p:sp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556792"/>
            <a:ext cx="9134391" cy="4896544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Mateusz </a:t>
            </a:r>
            <a:r>
              <a:rPr lang="en-US" sz="2800" dirty="0" err="1"/>
              <a:t>Dymiński</a:t>
            </a:r>
            <a:r>
              <a:rPr lang="en-US" sz="2800" dirty="0"/>
              <a:t>	</a:t>
            </a:r>
          </a:p>
          <a:p>
            <a:r>
              <a:rPr lang="en-US" sz="2800" dirty="0"/>
              <a:t>Software Developer at Nokia</a:t>
            </a:r>
          </a:p>
          <a:p>
            <a:r>
              <a:rPr lang="en-US" sz="2800" dirty="0"/>
              <a:t>8+ </a:t>
            </a:r>
            <a:r>
              <a:rPr lang="en-US" sz="2800" dirty="0" err="1"/>
              <a:t>exp</a:t>
            </a:r>
            <a:r>
              <a:rPr lang="en-US" sz="2800" dirty="0"/>
              <a:t> with Java</a:t>
            </a:r>
          </a:p>
          <a:p>
            <a:r>
              <a:rPr lang="en-US" sz="2800" dirty="0"/>
              <a:t>4+ </a:t>
            </a:r>
            <a:r>
              <a:rPr lang="en-US" sz="2800" dirty="0" err="1"/>
              <a:t>exp</a:t>
            </a:r>
            <a:r>
              <a:rPr lang="en-US" sz="2800" dirty="0"/>
              <a:t> with Go</a:t>
            </a:r>
          </a:p>
          <a:p>
            <a:r>
              <a:rPr lang="en-US" sz="2800" dirty="0"/>
              <a:t>One of the organizer </a:t>
            </a:r>
            <a:r>
              <a:rPr lang="en-US" sz="2800" dirty="0">
                <a:hlinkClick r:id="rId2"/>
              </a:rPr>
              <a:t>GoWroc - Golang Wroclaw Meetup</a:t>
            </a:r>
            <a:endParaRPr lang="en-US" sz="2800" dirty="0"/>
          </a:p>
          <a:p>
            <a:r>
              <a:rPr lang="en-US" sz="2800" dirty="0" err="1"/>
              <a:t>Github</a:t>
            </a:r>
            <a:r>
              <a:rPr lang="en-US" sz="2800" dirty="0"/>
              <a:t>: </a:t>
            </a:r>
            <a:r>
              <a:rPr lang="en-US" sz="2800" dirty="0">
                <a:hlinkClick r:id="rId3"/>
              </a:rPr>
              <a:t>github.com/mateuszdyminski</a:t>
            </a:r>
            <a:endParaRPr lang="en-US" sz="2800" dirty="0"/>
          </a:p>
          <a:p>
            <a:r>
              <a:rPr lang="en-US" sz="2800" dirty="0"/>
              <a:t>Twitter: </a:t>
            </a:r>
            <a:r>
              <a:rPr lang="en-US" sz="2800" dirty="0">
                <a:hlinkClick r:id="rId4"/>
              </a:rPr>
              <a:t>@m_dyminski</a:t>
            </a:r>
            <a:endParaRPr lang="en-US" sz="2800" dirty="0"/>
          </a:p>
          <a:p>
            <a:r>
              <a:rPr lang="en-US" sz="2800" dirty="0"/>
              <a:t>LinkedIn: </a:t>
            </a:r>
            <a:r>
              <a:rPr lang="en-US" sz="2800" dirty="0">
                <a:hlinkClick r:id="rId5"/>
              </a:rPr>
              <a:t>linkedin.com/in/mdyminski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438647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Go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different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try</a:t>
            </a:r>
            <a:r>
              <a:rPr lang="pl-PL" dirty="0"/>
              <a:t> to be </a:t>
            </a:r>
            <a:r>
              <a:rPr lang="pl-PL" dirty="0" err="1"/>
              <a:t>like</a:t>
            </a:r>
            <a:r>
              <a:rPr lang="pl-PL" dirty="0"/>
              <a:t> the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languages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does</a:t>
            </a:r>
            <a:r>
              <a:rPr lang="pl-PL" dirty="0"/>
              <a:t> not </a:t>
            </a:r>
            <a:r>
              <a:rPr lang="pl-PL" dirty="0" err="1"/>
              <a:t>compete</a:t>
            </a:r>
            <a:r>
              <a:rPr lang="pl-PL" dirty="0"/>
              <a:t> on </a:t>
            </a:r>
            <a:r>
              <a:rPr lang="pl-PL" dirty="0" err="1"/>
              <a:t>features</a:t>
            </a:r>
            <a:r>
              <a:rPr lang="pl-PL" dirty="0"/>
              <a:t>.</a:t>
            </a:r>
          </a:p>
          <a:p>
            <a:r>
              <a:rPr lang="pl-PL" dirty="0"/>
              <a:t>As of Go 1, 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fixed</a:t>
            </a:r>
            <a:r>
              <a:rPr lang="pl-PL" dirty="0"/>
              <a:t>.</a:t>
            </a:r>
          </a:p>
          <a:p>
            <a:r>
              <a:rPr lang="pl-PL" dirty="0"/>
              <a:t>Many </a:t>
            </a:r>
            <a:r>
              <a:rPr lang="pl-PL" dirty="0" err="1"/>
              <a:t>newcomers</a:t>
            </a:r>
            <a:r>
              <a:rPr lang="pl-PL" dirty="0"/>
              <a:t> to Go </a:t>
            </a:r>
            <a:r>
              <a:rPr lang="pl-PL" dirty="0" err="1"/>
              <a:t>ask</a:t>
            </a:r>
            <a:r>
              <a:rPr lang="pl-PL" dirty="0"/>
              <a:t> for </a:t>
            </a:r>
            <a:r>
              <a:rPr lang="pl-PL" dirty="0" err="1"/>
              <a:t>features</a:t>
            </a:r>
            <a:r>
              <a:rPr lang="pl-PL" dirty="0"/>
              <a:t> from </a:t>
            </a:r>
            <a:r>
              <a:rPr lang="pl-PL" dirty="0" err="1"/>
              <a:t>languages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know</a:t>
            </a:r>
            <a:r>
              <a:rPr lang="pl-PL" dirty="0"/>
              <a:t>. </a:t>
            </a:r>
            <a:br>
              <a:rPr lang="pl-PL" dirty="0"/>
            </a:br>
            <a:r>
              <a:rPr lang="pl-PL" dirty="0"/>
              <a:t>But </a:t>
            </a:r>
            <a:r>
              <a:rPr lang="pl-PL" dirty="0" err="1"/>
              <a:t>those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 do not </a:t>
            </a:r>
            <a:r>
              <a:rPr lang="pl-PL" dirty="0" err="1"/>
              <a:t>belong</a:t>
            </a:r>
            <a:r>
              <a:rPr lang="pl-PL" dirty="0"/>
              <a:t> in Go—and 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fixed</a:t>
            </a:r>
            <a:r>
              <a:rPr lang="pl-PL" dirty="0"/>
              <a:t>.</a:t>
            </a:r>
          </a:p>
          <a:p>
            <a:r>
              <a:rPr lang="pl-PL" dirty="0" err="1"/>
              <a:t>Adding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 to Go </a:t>
            </a:r>
            <a:r>
              <a:rPr lang="pl-PL" dirty="0" err="1"/>
              <a:t>would</a:t>
            </a:r>
            <a:r>
              <a:rPr lang="pl-PL" dirty="0"/>
              <a:t> not </a:t>
            </a:r>
            <a:r>
              <a:rPr lang="pl-PL" dirty="0" err="1"/>
              <a:t>make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,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bigger</a:t>
            </a:r>
            <a:r>
              <a:rPr lang="pl-PL" dirty="0"/>
              <a:t>.</a:t>
            </a:r>
          </a:p>
          <a:p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make</a:t>
            </a:r>
            <a:r>
              <a:rPr lang="pl-PL" dirty="0"/>
              <a:t> Go less </a:t>
            </a:r>
            <a:r>
              <a:rPr lang="pl-PL" dirty="0" err="1"/>
              <a:t>interesting</a:t>
            </a:r>
            <a:r>
              <a:rPr lang="pl-PL" dirty="0"/>
              <a:t> by </a:t>
            </a:r>
            <a:r>
              <a:rPr lang="pl-PL" dirty="0" err="1"/>
              <a:t>being</a:t>
            </a:r>
            <a:r>
              <a:rPr lang="pl-PL" dirty="0"/>
              <a:t> less </a:t>
            </a:r>
            <a:r>
              <a:rPr lang="pl-PL" dirty="0" err="1"/>
              <a:t>different</a:t>
            </a:r>
            <a:r>
              <a:rPr lang="pl-PL" dirty="0"/>
              <a:t>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8CC6B-D54E-6D40-BC07-52F6AEC381FC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39360019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01955-8110-6248-8B9E-F148B6233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1764" y="166609"/>
            <a:ext cx="9144001" cy="668616"/>
          </a:xfrm>
        </p:spPr>
        <p:txBody>
          <a:bodyPr>
            <a:normAutofit/>
          </a:bodyPr>
          <a:lstStyle/>
          <a:p>
            <a:r>
              <a:rPr lang="pl-PL" dirty="0"/>
              <a:t>Missing map/</a:t>
            </a:r>
            <a:r>
              <a:rPr lang="pl-PL" dirty="0" err="1"/>
              <a:t>reduce</a:t>
            </a:r>
            <a:r>
              <a:rPr lang="pl-PL" dirty="0"/>
              <a:t>/</a:t>
            </a:r>
            <a:r>
              <a:rPr lang="pl-PL" dirty="0" err="1"/>
              <a:t>filter</a:t>
            </a:r>
            <a:endParaRPr lang="pl-PL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B7310C-47F5-8C45-841B-BCD81C337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1F38167-DD8A-0746-A782-4E7BCE932046}"/>
              </a:ext>
            </a:extLst>
          </p:cNvPr>
          <p:cNvSpPr txBox="1">
            <a:spLocks/>
          </p:cNvSpPr>
          <p:nvPr/>
        </p:nvSpPr>
        <p:spPr>
          <a:xfrm>
            <a:off x="261764" y="980729"/>
            <a:ext cx="5760640" cy="5039072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None/>
            </a:pPr>
            <a:r>
              <a:rPr lang="pl-PL" sz="16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userNames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 []</a:t>
            </a:r>
            <a:r>
              <a:rPr lang="pl-PL" sz="16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u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strings.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Contains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u.name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append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u)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sort.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byName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filtered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16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>
                <a:solidFill>
                  <a:srgbClr val="9CDCFE"/>
                </a:solidFill>
                <a:latin typeface="Menlo" panose="020B0609030804020204" pitchFamily="49" charset="0"/>
              </a:rPr>
              <a:t>u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6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6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600" dirty="0" err="1">
                <a:solidFill>
                  <a:srgbClr val="DCDCAA"/>
                </a:solidFill>
                <a:latin typeface="Menlo" panose="020B0609030804020204" pitchFamily="49" charset="0"/>
              </a:rPr>
              <a:t>append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u.name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6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6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pl-PL" sz="16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pl-PL" sz="16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05408B88-559E-8341-828F-7F817BE17250}"/>
              </a:ext>
            </a:extLst>
          </p:cNvPr>
          <p:cNvSpPr txBox="1">
            <a:spLocks/>
          </p:cNvSpPr>
          <p:nvPr/>
        </p:nvSpPr>
        <p:spPr>
          <a:xfrm>
            <a:off x="6171559" y="980729"/>
            <a:ext cx="5760640" cy="5039072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public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569CD6"/>
                </a:solidFill>
                <a:latin typeface="Menlo" panose="020B0609030804020204" pitchFamily="49" charset="0"/>
              </a:rPr>
              <a:t>static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4EC9B0"/>
                </a:solidFill>
                <a:latin typeface="Menlo" panose="020B0609030804020204" pitchFamily="49" charset="0"/>
              </a:rPr>
              <a:t>List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&lt;</a:t>
            </a:r>
            <a:r>
              <a:rPr lang="pl-PL" sz="12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&gt;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getUserNames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users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stream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    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(p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-&gt;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p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getName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contains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filter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    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sorted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Comparator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comparing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(User</a:t>
            </a: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::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getName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    .</a:t>
            </a:r>
            <a:r>
              <a:rPr lang="pl-PL" sz="1200" dirty="0">
                <a:solidFill>
                  <a:srgbClr val="DCDCAA"/>
                </a:solidFill>
                <a:latin typeface="Menlo" panose="020B0609030804020204" pitchFamily="49" charset="0"/>
              </a:rPr>
              <a:t>map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(u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-&gt;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u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getName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       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collect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Collectors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.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toList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());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endParaRPr lang="pl-PL" sz="12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F6DD459-05C1-BC4C-93BD-822FC925DE67}"/>
              </a:ext>
            </a:extLst>
          </p:cNvPr>
          <p:cNvSpPr txBox="1"/>
          <p:nvPr/>
        </p:nvSpPr>
        <p:spPr>
          <a:xfrm>
            <a:off x="621804" y="6165304"/>
            <a:ext cx="105131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l-PL" sz="3200" dirty="0" err="1"/>
              <a:t>LoC</a:t>
            </a:r>
            <a:r>
              <a:rPr lang="pl-PL" sz="3200" dirty="0"/>
              <a:t>: Go vs Java  - 17 vs 6</a:t>
            </a:r>
          </a:p>
        </p:txBody>
      </p:sp>
    </p:spTree>
    <p:extLst>
      <p:ext uri="{BB962C8B-B14F-4D97-AF65-F5344CB8AC3E}">
        <p14:creationId xmlns:p14="http://schemas.microsoft.com/office/powerpoint/2010/main" val="3562985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Small </a:t>
            </a:r>
            <a:r>
              <a:rPr lang="pl-PL" dirty="0" err="1"/>
              <a:t>Specification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17024E4-BA79-4C44-AF19-19DE15BA519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33467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Small </a:t>
            </a:r>
            <a:r>
              <a:rPr lang="pl-PL" dirty="0" err="1"/>
              <a:t>specification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Java 8 spec - 788 </a:t>
            </a:r>
            <a:r>
              <a:rPr lang="pl-PL" dirty="0" err="1"/>
              <a:t>pages</a:t>
            </a:r>
            <a:r>
              <a:rPr lang="pl-PL" dirty="0"/>
              <a:t> PDF -&gt; http://</a:t>
            </a:r>
            <a:r>
              <a:rPr lang="pl-PL" dirty="0" err="1"/>
              <a:t>docs.oracle.com</a:t>
            </a:r>
            <a:r>
              <a:rPr lang="pl-PL" dirty="0"/>
              <a:t>/</a:t>
            </a:r>
            <a:r>
              <a:rPr lang="pl-PL" dirty="0" err="1"/>
              <a:t>javase</a:t>
            </a:r>
            <a:r>
              <a:rPr lang="pl-PL" dirty="0"/>
              <a:t>/</a:t>
            </a:r>
            <a:r>
              <a:rPr lang="pl-PL" dirty="0" err="1"/>
              <a:t>specs</a:t>
            </a:r>
            <a:r>
              <a:rPr lang="pl-PL" dirty="0"/>
              <a:t>/</a:t>
            </a:r>
            <a:r>
              <a:rPr lang="pl-PL" dirty="0" err="1"/>
              <a:t>jls</a:t>
            </a:r>
            <a:r>
              <a:rPr lang="pl-PL" dirty="0"/>
              <a:t>/se8/jls8.pdf</a:t>
            </a:r>
          </a:p>
          <a:p>
            <a:r>
              <a:rPr lang="pl-PL" dirty="0"/>
              <a:t>Scala spec - 191 </a:t>
            </a:r>
            <a:r>
              <a:rPr lang="pl-PL" dirty="0" err="1"/>
              <a:t>pages</a:t>
            </a:r>
            <a:r>
              <a:rPr lang="pl-PL" dirty="0"/>
              <a:t> PDF -&gt; http://</a:t>
            </a:r>
            <a:r>
              <a:rPr lang="pl-PL" dirty="0" err="1"/>
              <a:t>www.scala-lang.org</a:t>
            </a:r>
            <a:r>
              <a:rPr lang="pl-PL" dirty="0"/>
              <a:t>/</a:t>
            </a:r>
            <a:r>
              <a:rPr lang="pl-PL" dirty="0" err="1"/>
              <a:t>docu</a:t>
            </a:r>
            <a:r>
              <a:rPr lang="pl-PL" dirty="0"/>
              <a:t>/</a:t>
            </a:r>
            <a:r>
              <a:rPr lang="pl-PL" dirty="0" err="1"/>
              <a:t>files</a:t>
            </a:r>
            <a:r>
              <a:rPr lang="pl-PL" dirty="0"/>
              <a:t>/</a:t>
            </a:r>
            <a:r>
              <a:rPr lang="pl-PL" dirty="0" err="1"/>
              <a:t>ScalaReference.pdf</a:t>
            </a:r>
            <a:endParaRPr lang="pl-PL" dirty="0"/>
          </a:p>
          <a:p>
            <a:r>
              <a:rPr lang="pl-PL" dirty="0" err="1"/>
              <a:t>Python</a:t>
            </a:r>
            <a:r>
              <a:rPr lang="pl-PL" dirty="0"/>
              <a:t> spec - 150 </a:t>
            </a:r>
            <a:r>
              <a:rPr lang="pl-PL" dirty="0" err="1"/>
              <a:t>pages</a:t>
            </a:r>
            <a:r>
              <a:rPr lang="pl-PL" dirty="0"/>
              <a:t> PDF -&gt;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docs.python.org</a:t>
            </a:r>
            <a:r>
              <a:rPr lang="pl-PL" dirty="0"/>
              <a:t>/3/</a:t>
            </a:r>
            <a:r>
              <a:rPr lang="pl-PL" dirty="0" err="1"/>
              <a:t>reference</a:t>
            </a:r>
            <a:r>
              <a:rPr lang="pl-PL" dirty="0"/>
              <a:t>/</a:t>
            </a:r>
          </a:p>
          <a:p>
            <a:r>
              <a:rPr lang="pl-PL" dirty="0" err="1"/>
              <a:t>Golang</a:t>
            </a:r>
            <a:r>
              <a:rPr lang="pl-PL" dirty="0"/>
              <a:t> spec - 51 </a:t>
            </a:r>
            <a:r>
              <a:rPr lang="pl-PL" dirty="0" err="1"/>
              <a:t>pages</a:t>
            </a:r>
            <a:r>
              <a:rPr lang="pl-PL" dirty="0"/>
              <a:t> PDF -&gt;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golang.org</a:t>
            </a:r>
            <a:r>
              <a:rPr lang="pl-PL" dirty="0"/>
              <a:t>/ref/spec</a:t>
            </a:r>
          </a:p>
          <a:p>
            <a:pPr marL="0" indent="0"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126972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 bit </a:t>
            </a:r>
            <a:r>
              <a:rPr lang="pl-PL" dirty="0" err="1"/>
              <a:t>primitive</a:t>
            </a:r>
            <a:r>
              <a:rPr lang="pl-PL" dirty="0"/>
              <a:t> but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concise</a:t>
            </a:r>
            <a:r>
              <a:rPr lang="pl-PL" dirty="0"/>
              <a:t> 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0470BA6-F334-5749-85A7-DEFC101606D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501317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02595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A bit </a:t>
            </a:r>
            <a:r>
              <a:rPr lang="pl-PL" dirty="0" err="1"/>
              <a:t>primitive</a:t>
            </a:r>
            <a:r>
              <a:rPr lang="pl-PL" dirty="0"/>
              <a:t> but </a:t>
            </a:r>
            <a:r>
              <a:rPr lang="pl-PL" dirty="0" err="1"/>
              <a:t>very</a:t>
            </a:r>
            <a:r>
              <a:rPr lang="pl-PL" dirty="0"/>
              <a:t> </a:t>
            </a:r>
            <a:r>
              <a:rPr lang="pl-PL" dirty="0" err="1"/>
              <a:t>concise</a:t>
            </a:r>
            <a:r>
              <a:rPr lang="pl-PL" dirty="0"/>
              <a:t> 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If</a:t>
            </a:r>
            <a:r>
              <a:rPr lang="pl-PL" dirty="0"/>
              <a:t> a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too</a:t>
            </a:r>
            <a:r>
              <a:rPr lang="pl-PL" dirty="0"/>
              <a:t> </a:t>
            </a:r>
            <a:r>
              <a:rPr lang="pl-PL" dirty="0" err="1"/>
              <a:t>many</a:t>
            </a:r>
            <a:r>
              <a:rPr lang="pl-PL" dirty="0"/>
              <a:t> </a:t>
            </a:r>
            <a:r>
              <a:rPr lang="pl-PL" dirty="0" err="1"/>
              <a:t>features</a:t>
            </a:r>
            <a:r>
              <a:rPr lang="pl-PL" dirty="0"/>
              <a:t>, </a:t>
            </a:r>
            <a:r>
              <a:rPr lang="pl-PL" dirty="0" err="1"/>
              <a:t>you</a:t>
            </a:r>
            <a:r>
              <a:rPr lang="pl-PL" dirty="0"/>
              <a:t> waste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choosing</a:t>
            </a:r>
            <a:r>
              <a:rPr lang="pl-PL" dirty="0"/>
              <a:t>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ones</a:t>
            </a:r>
            <a:r>
              <a:rPr lang="pl-PL" dirty="0"/>
              <a:t> to </a:t>
            </a:r>
            <a:r>
              <a:rPr lang="pl-PL" dirty="0" err="1"/>
              <a:t>use</a:t>
            </a:r>
            <a:r>
              <a:rPr lang="pl-PL" dirty="0"/>
              <a:t>. </a:t>
            </a:r>
          </a:p>
          <a:p>
            <a:r>
              <a:rPr lang="pl-PL" dirty="0"/>
              <a:t>Then </a:t>
            </a:r>
            <a:r>
              <a:rPr lang="pl-PL" dirty="0" err="1"/>
              <a:t>implement</a:t>
            </a:r>
            <a:r>
              <a:rPr lang="pl-PL" dirty="0"/>
              <a:t>, </a:t>
            </a:r>
            <a:r>
              <a:rPr lang="pl-PL" dirty="0" err="1"/>
              <a:t>refine</a:t>
            </a:r>
            <a:r>
              <a:rPr lang="pl-PL" dirty="0"/>
              <a:t>, </a:t>
            </a:r>
            <a:r>
              <a:rPr lang="pl-PL" dirty="0" err="1"/>
              <a:t>possibly</a:t>
            </a:r>
            <a:r>
              <a:rPr lang="pl-PL" dirty="0"/>
              <a:t> </a:t>
            </a:r>
            <a:r>
              <a:rPr lang="pl-PL" dirty="0" err="1"/>
              <a:t>rethink</a:t>
            </a:r>
            <a:r>
              <a:rPr lang="pl-PL" dirty="0"/>
              <a:t> and redo.</a:t>
            </a:r>
          </a:p>
          <a:p>
            <a:r>
              <a:rPr lang="pl-PL" dirty="0" err="1"/>
              <a:t>Preferable</a:t>
            </a:r>
            <a:r>
              <a:rPr lang="pl-PL" dirty="0"/>
              <a:t> to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one </a:t>
            </a:r>
            <a:r>
              <a:rPr lang="pl-PL" dirty="0" err="1"/>
              <a:t>way</a:t>
            </a:r>
            <a:r>
              <a:rPr lang="pl-PL" dirty="0"/>
              <a:t>,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least</a:t>
            </a:r>
            <a:r>
              <a:rPr lang="pl-PL" dirty="0"/>
              <a:t> </a:t>
            </a:r>
            <a:r>
              <a:rPr lang="pl-PL" dirty="0" err="1"/>
              <a:t>fewer</a:t>
            </a:r>
            <a:r>
              <a:rPr lang="pl-PL" dirty="0"/>
              <a:t>, </a:t>
            </a:r>
            <a:r>
              <a:rPr lang="pl-PL" dirty="0" err="1"/>
              <a:t>simpler</a:t>
            </a:r>
            <a:r>
              <a:rPr lang="pl-PL" dirty="0"/>
              <a:t> </a:t>
            </a:r>
            <a:r>
              <a:rPr lang="pl-PL" dirty="0" err="1"/>
              <a:t>ways</a:t>
            </a:r>
            <a:r>
              <a:rPr lang="pl-PL" dirty="0"/>
              <a:t>.</a:t>
            </a:r>
          </a:p>
          <a:p>
            <a:r>
              <a:rPr lang="pl-PL" dirty="0" err="1"/>
              <a:t>Features</a:t>
            </a:r>
            <a:r>
              <a:rPr lang="pl-PL" dirty="0"/>
              <a:t>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complexity</a:t>
            </a:r>
            <a:r>
              <a:rPr lang="pl-PL" dirty="0"/>
              <a:t>. Go </a:t>
            </a:r>
            <a:r>
              <a:rPr lang="pl-PL" dirty="0" err="1"/>
              <a:t>wants</a:t>
            </a:r>
            <a:r>
              <a:rPr lang="pl-PL" dirty="0"/>
              <a:t> </a:t>
            </a:r>
            <a:r>
              <a:rPr lang="pl-PL" dirty="0" err="1"/>
              <a:t>simplicity</a:t>
            </a:r>
            <a:r>
              <a:rPr lang="pl-PL" dirty="0"/>
              <a:t>.</a:t>
            </a:r>
          </a:p>
          <a:p>
            <a:r>
              <a:rPr lang="pl-PL" dirty="0" err="1"/>
              <a:t>Features</a:t>
            </a:r>
            <a:r>
              <a:rPr lang="pl-PL" dirty="0"/>
              <a:t> hurt </a:t>
            </a:r>
            <a:r>
              <a:rPr lang="pl-PL" dirty="0" err="1"/>
              <a:t>readability</a:t>
            </a:r>
            <a:r>
              <a:rPr lang="pl-PL" dirty="0"/>
              <a:t>. Go </a:t>
            </a:r>
            <a:r>
              <a:rPr lang="pl-PL" dirty="0" err="1"/>
              <a:t>wants</a:t>
            </a:r>
            <a:r>
              <a:rPr lang="pl-PL" dirty="0"/>
              <a:t> </a:t>
            </a:r>
            <a:r>
              <a:rPr lang="pl-PL" dirty="0" err="1"/>
              <a:t>readability</a:t>
            </a:r>
            <a:r>
              <a:rPr lang="pl-PL" dirty="0"/>
              <a:t>.</a:t>
            </a:r>
          </a:p>
          <a:p>
            <a:r>
              <a:rPr lang="pl-PL" dirty="0" err="1"/>
              <a:t>Readability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paramount</a:t>
            </a:r>
            <a:r>
              <a:rPr lang="pl-PL" dirty="0"/>
              <a:t>.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CC8CC6B-D54E-6D40-BC07-52F6AEC381FC}"/>
              </a:ext>
            </a:extLst>
          </p:cNvPr>
          <p:cNvSpPr txBox="1"/>
          <p:nvPr/>
        </p:nvSpPr>
        <p:spPr>
          <a:xfrm>
            <a:off x="1629916" y="6237312"/>
            <a:ext cx="6654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Source: </a:t>
            </a:r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talks.golang.org</a:t>
            </a:r>
            <a:r>
              <a:rPr lang="pl-PL" dirty="0"/>
              <a:t>/2015/</a:t>
            </a:r>
            <a:r>
              <a:rPr lang="pl-PL" dirty="0" err="1"/>
              <a:t>simplicity-is-complicated.slide</a:t>
            </a: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896802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Dead</a:t>
            </a:r>
            <a:r>
              <a:rPr lang="pl-PL" dirty="0"/>
              <a:t> </a:t>
            </a:r>
            <a:r>
              <a:rPr lang="pl-PL" dirty="0" err="1"/>
              <a:t>simple</a:t>
            </a:r>
            <a:r>
              <a:rPr lang="pl-PL" dirty="0"/>
              <a:t> </a:t>
            </a:r>
            <a:r>
              <a:rPr lang="pl-PL" dirty="0" err="1"/>
              <a:t>syntax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B0D0D7D-3FF3-214A-AADE-CD2C3D4F6D0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0716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Dead</a:t>
            </a:r>
            <a:r>
              <a:rPr lang="pl-PL" dirty="0"/>
              <a:t> </a:t>
            </a:r>
            <a:r>
              <a:rPr lang="pl-PL" dirty="0" err="1"/>
              <a:t>simple</a:t>
            </a:r>
            <a:r>
              <a:rPr lang="pl-PL" dirty="0"/>
              <a:t> </a:t>
            </a:r>
            <a:r>
              <a:rPr lang="pl-PL" dirty="0" err="1"/>
              <a:t>syntax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Java </a:t>
            </a:r>
            <a:r>
              <a:rPr lang="pl-PL" dirty="0" err="1"/>
              <a:t>or</a:t>
            </a:r>
            <a:r>
              <a:rPr lang="pl-PL" dirty="0"/>
              <a:t> C#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50 </a:t>
            </a:r>
            <a:r>
              <a:rPr lang="pl-PL" dirty="0" err="1"/>
              <a:t>keywords</a:t>
            </a:r>
            <a:r>
              <a:rPr lang="pl-PL" dirty="0"/>
              <a:t>, Go - </a:t>
            </a:r>
            <a:r>
              <a:rPr lang="pl-PL" dirty="0" err="1"/>
              <a:t>only</a:t>
            </a:r>
            <a:r>
              <a:rPr lang="pl-PL" dirty="0"/>
              <a:t> 25</a:t>
            </a:r>
          </a:p>
          <a:p>
            <a:pPr lvl="1"/>
            <a:r>
              <a:rPr lang="pl-PL" dirty="0"/>
              <a:t>Less </a:t>
            </a:r>
            <a:r>
              <a:rPr lang="pl-PL" dirty="0" err="1"/>
              <a:t>features</a:t>
            </a:r>
            <a:r>
              <a:rPr lang="pl-PL" dirty="0"/>
              <a:t> = less </a:t>
            </a:r>
            <a:r>
              <a:rPr lang="pl-PL" dirty="0" err="1"/>
              <a:t>keywords</a:t>
            </a:r>
            <a:endParaRPr lang="pl-PL" dirty="0"/>
          </a:p>
          <a:p>
            <a:r>
              <a:rPr lang="pl-PL" dirty="0"/>
              <a:t>Simple </a:t>
            </a:r>
            <a:r>
              <a:rPr lang="pl-PL" dirty="0" err="1"/>
              <a:t>scoping</a:t>
            </a:r>
            <a:r>
              <a:rPr lang="pl-PL" dirty="0"/>
              <a:t> </a:t>
            </a:r>
            <a:r>
              <a:rPr lang="pl-PL" dirty="0" err="1"/>
              <a:t>rules</a:t>
            </a:r>
            <a:endParaRPr lang="pl-PL" dirty="0"/>
          </a:p>
          <a:p>
            <a:pPr lvl="1"/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package</a:t>
            </a:r>
            <a:r>
              <a:rPr lang="pl-PL" dirty="0"/>
              <a:t> </a:t>
            </a:r>
            <a:r>
              <a:rPr lang="pl-PL" dirty="0" err="1"/>
              <a:t>level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start with a </a:t>
            </a:r>
            <a:r>
              <a:rPr lang="pl-PL" dirty="0" err="1"/>
              <a:t>lowercase</a:t>
            </a:r>
            <a:r>
              <a:rPr lang="pl-PL" dirty="0"/>
              <a:t> </a:t>
            </a:r>
            <a:r>
              <a:rPr lang="pl-PL" dirty="0" err="1"/>
              <a:t>letter</a:t>
            </a:r>
            <a:r>
              <a:rPr lang="pl-PL" dirty="0"/>
              <a:t>,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scoped</a:t>
            </a:r>
            <a:r>
              <a:rPr lang="pl-PL" dirty="0"/>
              <a:t> to the </a:t>
            </a:r>
            <a:r>
              <a:rPr lang="pl-PL" dirty="0" err="1"/>
              <a:t>package</a:t>
            </a:r>
            <a:r>
              <a:rPr lang="pl-PL" dirty="0"/>
              <a:t>.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start with </a:t>
            </a:r>
            <a:r>
              <a:rPr lang="pl-PL" dirty="0" err="1"/>
              <a:t>upper-case</a:t>
            </a:r>
            <a:r>
              <a:rPr lang="pl-PL" dirty="0"/>
              <a:t>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means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scoped</a:t>
            </a:r>
            <a:r>
              <a:rPr lang="pl-PL" dirty="0"/>
              <a:t> </a:t>
            </a:r>
            <a:r>
              <a:rPr lang="pl-PL" dirty="0" err="1"/>
              <a:t>publically</a:t>
            </a:r>
            <a:r>
              <a:rPr lang="pl-PL" dirty="0"/>
              <a:t>. </a:t>
            </a:r>
          </a:p>
          <a:p>
            <a:r>
              <a:rPr lang="pl-PL" dirty="0" err="1"/>
              <a:t>Build</a:t>
            </a:r>
            <a:r>
              <a:rPr lang="pl-PL" dirty="0"/>
              <a:t>-In </a:t>
            </a:r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collection</a:t>
            </a:r>
            <a:endParaRPr lang="pl-PL" dirty="0"/>
          </a:p>
          <a:p>
            <a:pPr lvl="1"/>
            <a:r>
              <a:rPr lang="pl-PL" dirty="0"/>
              <a:t>Go </a:t>
            </a:r>
            <a:r>
              <a:rPr lang="pl-PL" dirty="0" err="1"/>
              <a:t>creators</a:t>
            </a:r>
            <a:r>
              <a:rPr lang="pl-PL" dirty="0"/>
              <a:t> </a:t>
            </a:r>
            <a:r>
              <a:rPr lang="pl-PL" dirty="0" err="1"/>
              <a:t>built</a:t>
            </a:r>
            <a:r>
              <a:rPr lang="pl-PL" dirty="0"/>
              <a:t>-in the </a:t>
            </a:r>
            <a:r>
              <a:rPr lang="pl-PL" dirty="0" err="1"/>
              <a:t>garbage</a:t>
            </a:r>
            <a:r>
              <a:rPr lang="pl-PL" dirty="0"/>
              <a:t> </a:t>
            </a:r>
            <a:r>
              <a:rPr lang="pl-PL" dirty="0" err="1"/>
              <a:t>collection</a:t>
            </a:r>
            <a:r>
              <a:rPr lang="pl-PL" dirty="0"/>
              <a:t> to </a:t>
            </a:r>
            <a:r>
              <a:rPr lang="pl-PL" dirty="0" err="1"/>
              <a:t>simplify</a:t>
            </a:r>
            <a:r>
              <a:rPr lang="pl-PL" dirty="0"/>
              <a:t> </a:t>
            </a:r>
            <a:r>
              <a:rPr lang="pl-PL" dirty="0" err="1"/>
              <a:t>memory</a:t>
            </a:r>
            <a:r>
              <a:rPr lang="pl-PL" dirty="0"/>
              <a:t> management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helps</a:t>
            </a:r>
            <a:r>
              <a:rPr lang="pl-PL" dirty="0"/>
              <a:t> to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and </a:t>
            </a:r>
            <a:r>
              <a:rPr lang="pl-PL" dirty="0" err="1"/>
              <a:t>eliminate</a:t>
            </a:r>
            <a:r>
              <a:rPr lang="pl-PL" dirty="0"/>
              <a:t> </a:t>
            </a:r>
            <a:r>
              <a:rPr lang="pl-PL" dirty="0" err="1"/>
              <a:t>tech</a:t>
            </a:r>
            <a:r>
              <a:rPr lang="pl-PL" dirty="0"/>
              <a:t> </a:t>
            </a:r>
            <a:r>
              <a:rPr lang="pl-PL" dirty="0" err="1"/>
              <a:t>debt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 </a:t>
            </a:r>
            <a:r>
              <a:rPr lang="pl-PL" dirty="0" err="1"/>
              <a:t>away</a:t>
            </a:r>
            <a:r>
              <a:rPr lang="pl-PL" dirty="0"/>
              <a:t>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013625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Dependencies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216642B9-46E8-B24F-BCA8-BDEFA8ED62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8275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Dependencies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Code</a:t>
            </a:r>
            <a:r>
              <a:rPr lang="pl-PL" dirty="0"/>
              <a:t> with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not </a:t>
            </a:r>
            <a:r>
              <a:rPr lang="pl-PL" dirty="0" err="1"/>
              <a:t>compile</a:t>
            </a:r>
            <a:endParaRPr lang="pl-PL" dirty="0"/>
          </a:p>
          <a:p>
            <a:r>
              <a:rPr lang="pl-PL" dirty="0"/>
              <a:t>One of the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proverb</a:t>
            </a:r>
            <a:r>
              <a:rPr lang="pl-PL" dirty="0"/>
              <a:t>: „a </a:t>
            </a:r>
            <a:r>
              <a:rPr lang="pl-PL" dirty="0" err="1"/>
              <a:t>little</a:t>
            </a:r>
            <a:r>
              <a:rPr lang="pl-PL" dirty="0"/>
              <a:t> </a:t>
            </a:r>
            <a:r>
              <a:rPr lang="pl-PL" dirty="0" err="1"/>
              <a:t>copying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a </a:t>
            </a:r>
            <a:r>
              <a:rPr lang="pl-PL" dirty="0" err="1"/>
              <a:t>little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”</a:t>
            </a:r>
          </a:p>
          <a:p>
            <a:pPr lvl="1"/>
            <a:r>
              <a:rPr lang="pl-PL" dirty="0" err="1"/>
              <a:t>Keep</a:t>
            </a:r>
            <a:r>
              <a:rPr lang="pl-PL" dirty="0"/>
              <a:t>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</a:t>
            </a:r>
            <a:r>
              <a:rPr lang="pl-PL" dirty="0" err="1"/>
              <a:t>tree</a:t>
            </a:r>
            <a:r>
              <a:rPr lang="pl-PL" dirty="0"/>
              <a:t> small</a:t>
            </a:r>
          </a:p>
          <a:p>
            <a:pPr lvl="1"/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copy</a:t>
            </a:r>
            <a:r>
              <a:rPr lang="pl-PL" dirty="0"/>
              <a:t> 5 lines of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instead</a:t>
            </a:r>
            <a:r>
              <a:rPr lang="pl-PL" dirty="0"/>
              <a:t> of </a:t>
            </a:r>
            <a:r>
              <a:rPr lang="pl-PL" dirty="0" err="1"/>
              <a:t>add</a:t>
            </a:r>
            <a:r>
              <a:rPr lang="pl-PL" dirty="0"/>
              <a:t>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dependency</a:t>
            </a:r>
            <a:r>
              <a:rPr lang="pl-PL" dirty="0"/>
              <a:t> – do </a:t>
            </a:r>
            <a:r>
              <a:rPr lang="pl-PL" dirty="0" err="1"/>
              <a:t>that</a:t>
            </a:r>
            <a:r>
              <a:rPr lang="pl-PL" dirty="0"/>
              <a:t>!</a:t>
            </a:r>
          </a:p>
          <a:p>
            <a:pPr lvl="1"/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 standard </a:t>
            </a:r>
            <a:r>
              <a:rPr lang="pl-PL" dirty="0" err="1"/>
              <a:t>library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doing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3480809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88840"/>
            <a:ext cx="9134391" cy="4464496"/>
          </a:xfrm>
        </p:spPr>
        <p:txBody>
          <a:bodyPr>
            <a:noAutofit/>
          </a:bodyPr>
          <a:lstStyle/>
          <a:p>
            <a:r>
              <a:rPr lang="en-US" sz="2800" dirty="0"/>
              <a:t>Writing clean code in Go is really easy</a:t>
            </a:r>
          </a:p>
          <a:p>
            <a:r>
              <a:rPr lang="en-US" sz="2800" dirty="0"/>
              <a:t>Go supports clean code by design</a:t>
            </a:r>
          </a:p>
          <a:p>
            <a:r>
              <a:rPr lang="en-US" sz="2800" dirty="0"/>
              <a:t>Every programmer should learn Go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Thesis 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2413" y="1988840"/>
            <a:ext cx="9134391" cy="4030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9347904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inheritance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99DDD27-D556-F74B-A15B-A327292D85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54542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inheritance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/>
              <a:t>It </a:t>
            </a:r>
            <a:r>
              <a:rPr lang="pl-PL" dirty="0" err="1"/>
              <a:t>avoids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</a:t>
            </a:r>
            <a:r>
              <a:rPr lang="pl-PL" dirty="0" err="1"/>
              <a:t>crazy</a:t>
            </a:r>
            <a:r>
              <a:rPr lang="pl-PL" dirty="0"/>
              <a:t> </a:t>
            </a:r>
            <a:r>
              <a:rPr lang="pl-PL" dirty="0" err="1"/>
              <a:t>issues</a:t>
            </a:r>
            <a:r>
              <a:rPr lang="pl-PL" dirty="0"/>
              <a:t> with </a:t>
            </a:r>
            <a:r>
              <a:rPr lang="pl-PL" dirty="0" err="1"/>
              <a:t>multiple</a:t>
            </a:r>
            <a:r>
              <a:rPr lang="pl-PL" dirty="0"/>
              <a:t> </a:t>
            </a:r>
            <a:r>
              <a:rPr lang="pl-PL" dirty="0" err="1"/>
              <a:t>inheritance</a:t>
            </a:r>
            <a:r>
              <a:rPr lang="pl-PL" dirty="0"/>
              <a:t>…</a:t>
            </a:r>
          </a:p>
          <a:p>
            <a:r>
              <a:rPr lang="pl-PL" dirty="0"/>
              <a:t>… but </a:t>
            </a:r>
            <a:r>
              <a:rPr lang="pl-PL" dirty="0" err="1"/>
              <a:t>still</a:t>
            </a:r>
            <a:r>
              <a:rPr lang="pl-PL" dirty="0"/>
              <a:t> </a:t>
            </a:r>
            <a:r>
              <a:rPr lang="pl-PL" dirty="0" err="1"/>
              <a:t>provides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with </a:t>
            </a:r>
            <a:r>
              <a:rPr lang="pl-PL" dirty="0" err="1"/>
              <a:t>Interfaces</a:t>
            </a:r>
            <a:r>
              <a:rPr lang="pl-PL" dirty="0"/>
              <a:t>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the </a:t>
            </a:r>
            <a:r>
              <a:rPr lang="pl-PL" dirty="0" err="1"/>
              <a:t>pattern</a:t>
            </a:r>
            <a:r>
              <a:rPr lang="pl-PL" dirty="0"/>
              <a:t> of choice </a:t>
            </a:r>
            <a:r>
              <a:rPr lang="pl-PL" dirty="0" err="1"/>
              <a:t>today</a:t>
            </a:r>
            <a:r>
              <a:rPr lang="pl-PL" dirty="0"/>
              <a:t>.</a:t>
            </a:r>
          </a:p>
          <a:p>
            <a:r>
              <a:rPr lang="pl-PL" dirty="0"/>
              <a:t>It </a:t>
            </a:r>
            <a:r>
              <a:rPr lang="pl-PL" dirty="0" err="1"/>
              <a:t>limits</a:t>
            </a:r>
            <a:r>
              <a:rPr lang="pl-PL" dirty="0"/>
              <a:t> the </a:t>
            </a:r>
            <a:r>
              <a:rPr lang="pl-PL" dirty="0" err="1"/>
              <a:t>complexity</a:t>
            </a:r>
            <a:r>
              <a:rPr lang="pl-PL" dirty="0"/>
              <a:t> of </a:t>
            </a:r>
            <a:r>
              <a:rPr lang="pl-PL" dirty="0" err="1"/>
              <a:t>individual</a:t>
            </a:r>
            <a:r>
              <a:rPr lang="pl-PL" dirty="0"/>
              <a:t> </a:t>
            </a:r>
            <a:r>
              <a:rPr lang="pl-PL" dirty="0" err="1"/>
              <a:t>parts</a:t>
            </a:r>
            <a:r>
              <a:rPr lang="pl-PL" dirty="0"/>
              <a:t> of the system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</a:t>
            </a:r>
            <a:r>
              <a:rPr lang="pl-PL" dirty="0" err="1"/>
              <a:t>what</a:t>
            </a:r>
            <a:r>
              <a:rPr lang="pl-PL" dirty="0"/>
              <a:t> we want from the big </a:t>
            </a:r>
            <a:r>
              <a:rPr lang="pl-PL" dirty="0" err="1"/>
              <a:t>systems</a:t>
            </a:r>
            <a:r>
              <a:rPr lang="pl-PL" dirty="0"/>
              <a:t> we </a:t>
            </a:r>
            <a:r>
              <a:rPr lang="pl-PL" dirty="0" err="1"/>
              <a:t>create</a:t>
            </a:r>
            <a:r>
              <a:rPr lang="pl-PL" dirty="0"/>
              <a:t>.</a:t>
            </a:r>
          </a:p>
          <a:p>
            <a:r>
              <a:rPr lang="pl-PL" dirty="0"/>
              <a:t>It </a:t>
            </a:r>
            <a:r>
              <a:rPr lang="pl-PL" dirty="0" err="1"/>
              <a:t>enables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fast </a:t>
            </a:r>
            <a:r>
              <a:rPr lang="pl-PL" dirty="0" err="1"/>
              <a:t>compile</a:t>
            </a:r>
            <a:r>
              <a:rPr lang="pl-PL" dirty="0"/>
              <a:t> </a:t>
            </a:r>
            <a:r>
              <a:rPr lang="pl-PL" dirty="0" err="1"/>
              <a:t>times</a:t>
            </a:r>
            <a:r>
              <a:rPr lang="pl-PL" dirty="0"/>
              <a:t> with </a:t>
            </a:r>
            <a:r>
              <a:rPr lang="pl-PL" dirty="0" err="1"/>
              <a:t>strict</a:t>
            </a:r>
            <a:r>
              <a:rPr lang="pl-PL" dirty="0"/>
              <a:t>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checking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048540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overloading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FF1FB7A1-7E62-8C43-9DED-193B8F21E5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463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overloading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sz="2200" dirty="0" err="1"/>
              <a:t>Methods</a:t>
            </a:r>
            <a:r>
              <a:rPr lang="pl-PL" sz="2200" dirty="0"/>
              <a:t> with the same </a:t>
            </a:r>
            <a:r>
              <a:rPr lang="pl-PL" sz="2200" dirty="0" err="1"/>
              <a:t>name</a:t>
            </a:r>
            <a:r>
              <a:rPr lang="pl-PL" sz="2200" dirty="0"/>
              <a:t> but </a:t>
            </a:r>
            <a:r>
              <a:rPr lang="pl-PL" sz="2200" dirty="0" err="1"/>
              <a:t>different</a:t>
            </a:r>
            <a:r>
              <a:rPr lang="pl-PL" sz="2200" dirty="0"/>
              <a:t> </a:t>
            </a:r>
            <a:r>
              <a:rPr lang="pl-PL" sz="2200" dirty="0" err="1"/>
              <a:t>signatures</a:t>
            </a:r>
            <a:r>
              <a:rPr lang="pl-PL" sz="2200" dirty="0"/>
              <a:t> was </a:t>
            </a:r>
            <a:r>
              <a:rPr lang="pl-PL" sz="2200" dirty="0" err="1"/>
              <a:t>occasionally</a:t>
            </a:r>
            <a:r>
              <a:rPr lang="pl-PL" sz="2200" dirty="0"/>
              <a:t> </a:t>
            </a:r>
            <a:r>
              <a:rPr lang="pl-PL" sz="2200" dirty="0" err="1"/>
              <a:t>useful</a:t>
            </a:r>
            <a:r>
              <a:rPr lang="pl-PL" sz="2200" dirty="0"/>
              <a:t> but </a:t>
            </a:r>
            <a:r>
              <a:rPr lang="pl-PL" sz="2200" dirty="0" err="1"/>
              <a:t>that</a:t>
            </a:r>
            <a:r>
              <a:rPr lang="pl-PL" sz="2200" dirty="0"/>
              <a:t> </a:t>
            </a:r>
            <a:r>
              <a:rPr lang="pl-PL" sz="2200" dirty="0" err="1"/>
              <a:t>it</a:t>
            </a:r>
            <a:r>
              <a:rPr lang="pl-PL" sz="2200" dirty="0"/>
              <a:t> </a:t>
            </a:r>
            <a:r>
              <a:rPr lang="pl-PL" sz="2200" dirty="0" err="1"/>
              <a:t>could</a:t>
            </a:r>
            <a:r>
              <a:rPr lang="pl-PL" sz="2200" dirty="0"/>
              <a:t> </a:t>
            </a:r>
            <a:r>
              <a:rPr lang="pl-PL" sz="2200" dirty="0" err="1"/>
              <a:t>also</a:t>
            </a:r>
            <a:r>
              <a:rPr lang="pl-PL" sz="2200" dirty="0"/>
              <a:t> be </a:t>
            </a:r>
            <a:r>
              <a:rPr lang="pl-PL" sz="2200" dirty="0" err="1"/>
              <a:t>confusing</a:t>
            </a:r>
            <a:r>
              <a:rPr lang="pl-PL" sz="2200" dirty="0"/>
              <a:t> and </a:t>
            </a:r>
            <a:r>
              <a:rPr lang="pl-PL" sz="2200" dirty="0" err="1"/>
              <a:t>fragile</a:t>
            </a:r>
            <a:r>
              <a:rPr lang="pl-PL" sz="2200" dirty="0"/>
              <a:t> in </a:t>
            </a:r>
            <a:r>
              <a:rPr lang="pl-PL" sz="2200" dirty="0" err="1"/>
              <a:t>practice</a:t>
            </a:r>
            <a:r>
              <a:rPr lang="pl-PL" sz="2200" dirty="0"/>
              <a:t>. </a:t>
            </a:r>
          </a:p>
          <a:p>
            <a:r>
              <a:rPr lang="pl-PL" sz="2200" dirty="0" err="1"/>
              <a:t>Matching</a:t>
            </a:r>
            <a:r>
              <a:rPr lang="pl-PL" sz="2200" dirty="0"/>
              <a:t> </a:t>
            </a:r>
            <a:r>
              <a:rPr lang="pl-PL" sz="2200" dirty="0" err="1"/>
              <a:t>only</a:t>
            </a:r>
            <a:r>
              <a:rPr lang="pl-PL" sz="2200" dirty="0"/>
              <a:t> by </a:t>
            </a:r>
            <a:r>
              <a:rPr lang="pl-PL" sz="2200" dirty="0" err="1"/>
              <a:t>name</a:t>
            </a:r>
            <a:r>
              <a:rPr lang="pl-PL" sz="2200" dirty="0"/>
              <a:t> and </a:t>
            </a:r>
            <a:r>
              <a:rPr lang="pl-PL" sz="2200" dirty="0" err="1"/>
              <a:t>requiring</a:t>
            </a:r>
            <a:r>
              <a:rPr lang="pl-PL" sz="2200" dirty="0"/>
              <a:t> </a:t>
            </a:r>
            <a:r>
              <a:rPr lang="pl-PL" sz="2200" dirty="0" err="1"/>
              <a:t>consistency</a:t>
            </a:r>
            <a:r>
              <a:rPr lang="pl-PL" sz="2200" dirty="0"/>
              <a:t> in the </a:t>
            </a:r>
            <a:r>
              <a:rPr lang="pl-PL" sz="2200" dirty="0" err="1"/>
              <a:t>types</a:t>
            </a:r>
            <a:r>
              <a:rPr lang="pl-PL" sz="2200" dirty="0"/>
              <a:t> was a major </a:t>
            </a:r>
            <a:r>
              <a:rPr lang="pl-PL" sz="2200" dirty="0" err="1"/>
              <a:t>simplifying</a:t>
            </a:r>
            <a:r>
              <a:rPr lang="pl-PL" sz="2200" dirty="0"/>
              <a:t> </a:t>
            </a:r>
            <a:r>
              <a:rPr lang="pl-PL" sz="2200" dirty="0" err="1"/>
              <a:t>decision</a:t>
            </a:r>
            <a:r>
              <a:rPr lang="pl-PL" sz="2200" dirty="0"/>
              <a:t> in </a:t>
            </a:r>
            <a:r>
              <a:rPr lang="pl-PL" sz="2200" dirty="0" err="1"/>
              <a:t>Go's</a:t>
            </a:r>
            <a:r>
              <a:rPr lang="pl-PL" sz="2200" dirty="0"/>
              <a:t> </a:t>
            </a:r>
            <a:r>
              <a:rPr lang="pl-PL" sz="2200" dirty="0" err="1"/>
              <a:t>type</a:t>
            </a:r>
            <a:r>
              <a:rPr lang="pl-PL" sz="2200" dirty="0"/>
              <a:t> system.</a:t>
            </a:r>
          </a:p>
          <a:p>
            <a:r>
              <a:rPr lang="pl-PL" sz="2200" dirty="0"/>
              <a:t>In Go a </a:t>
            </a:r>
            <a:r>
              <a:rPr lang="pl-PL" sz="2200" dirty="0" err="1"/>
              <a:t>function</a:t>
            </a:r>
            <a:r>
              <a:rPr lang="pl-PL" sz="2200" dirty="0"/>
              <a:t> </a:t>
            </a:r>
            <a:r>
              <a:rPr lang="pl-PL" sz="2200" dirty="0" err="1"/>
              <a:t>can</a:t>
            </a:r>
            <a:r>
              <a:rPr lang="pl-PL" sz="2200" dirty="0"/>
              <a:t> be </a:t>
            </a:r>
            <a:r>
              <a:rPr lang="pl-PL" sz="2200" dirty="0" err="1"/>
              <a:t>assigned</a:t>
            </a:r>
            <a:r>
              <a:rPr lang="pl-PL" sz="2200" dirty="0"/>
              <a:t> to a </a:t>
            </a:r>
            <a:r>
              <a:rPr lang="pl-PL" sz="2200" dirty="0" err="1"/>
              <a:t>variable</a:t>
            </a:r>
            <a:r>
              <a:rPr lang="pl-PL" sz="2200" dirty="0"/>
              <a:t> </a:t>
            </a:r>
            <a:r>
              <a:rPr lang="pl-PL" sz="2200" dirty="0" err="1"/>
              <a:t>or</a:t>
            </a:r>
            <a:r>
              <a:rPr lang="pl-PL" sz="2200" dirty="0"/>
              <a:t> </a:t>
            </a:r>
            <a:r>
              <a:rPr lang="pl-PL" sz="2200" dirty="0" err="1"/>
              <a:t>passed</a:t>
            </a:r>
            <a:r>
              <a:rPr lang="pl-PL" sz="2200" dirty="0"/>
              <a:t> as a </a:t>
            </a:r>
            <a:r>
              <a:rPr lang="pl-PL" sz="2200" dirty="0" err="1"/>
              <a:t>parameter</a:t>
            </a:r>
            <a:r>
              <a:rPr lang="pl-PL" sz="2200" dirty="0"/>
              <a:t>. </a:t>
            </a:r>
            <a:r>
              <a:rPr lang="pl-PL" sz="2200" dirty="0" err="1"/>
              <a:t>If</a:t>
            </a:r>
            <a:r>
              <a:rPr lang="pl-PL" sz="2200" dirty="0"/>
              <a:t> </a:t>
            </a:r>
            <a:r>
              <a:rPr lang="pl-PL" sz="2200" dirty="0" err="1"/>
              <a:t>functions</a:t>
            </a:r>
            <a:r>
              <a:rPr lang="pl-PL" sz="2200" dirty="0"/>
              <a:t> </a:t>
            </a:r>
            <a:r>
              <a:rPr lang="pl-PL" sz="2200" dirty="0" err="1"/>
              <a:t>can</a:t>
            </a:r>
            <a:r>
              <a:rPr lang="pl-PL" sz="2200" dirty="0"/>
              <a:t> be </a:t>
            </a:r>
            <a:r>
              <a:rPr lang="pl-PL" sz="2200" dirty="0" err="1"/>
              <a:t>overloaded</a:t>
            </a:r>
            <a:r>
              <a:rPr lang="pl-PL" sz="2200" dirty="0"/>
              <a:t>, </a:t>
            </a:r>
            <a:r>
              <a:rPr lang="pl-PL" sz="2200" dirty="0" err="1"/>
              <a:t>how</a:t>
            </a:r>
            <a:r>
              <a:rPr lang="pl-PL" sz="2200" dirty="0"/>
              <a:t> </a:t>
            </a:r>
            <a:r>
              <a:rPr lang="pl-PL" sz="2200" dirty="0" err="1"/>
              <a:t>will</a:t>
            </a:r>
            <a:r>
              <a:rPr lang="pl-PL" sz="2200" dirty="0"/>
              <a:t> </a:t>
            </a:r>
            <a:r>
              <a:rPr lang="pl-PL" sz="2200" dirty="0" err="1"/>
              <a:t>programmers</a:t>
            </a:r>
            <a:r>
              <a:rPr lang="pl-PL" sz="2200" dirty="0"/>
              <a:t> </a:t>
            </a:r>
            <a:r>
              <a:rPr lang="pl-PL" sz="2200" dirty="0" err="1"/>
              <a:t>indicate</a:t>
            </a:r>
            <a:r>
              <a:rPr lang="pl-PL" sz="2200" dirty="0"/>
              <a:t> </a:t>
            </a:r>
            <a:r>
              <a:rPr lang="pl-PL" sz="2200" dirty="0" err="1"/>
              <a:t>which</a:t>
            </a:r>
            <a:r>
              <a:rPr lang="pl-PL" sz="2200" dirty="0"/>
              <a:t> </a:t>
            </a:r>
            <a:r>
              <a:rPr lang="pl-PL" sz="2200" dirty="0" err="1"/>
              <a:t>variant</a:t>
            </a:r>
            <a:r>
              <a:rPr lang="pl-PL" sz="2200" dirty="0"/>
              <a:t> of </a:t>
            </a:r>
            <a:r>
              <a:rPr lang="pl-PL" sz="2200" dirty="0" err="1"/>
              <a:t>an</a:t>
            </a:r>
            <a:r>
              <a:rPr lang="pl-PL" sz="2200" dirty="0"/>
              <a:t> </a:t>
            </a:r>
            <a:r>
              <a:rPr lang="pl-PL" sz="2200" dirty="0" err="1"/>
              <a:t>overloaded</a:t>
            </a:r>
            <a:r>
              <a:rPr lang="pl-PL" sz="2200" dirty="0"/>
              <a:t> </a:t>
            </a:r>
            <a:r>
              <a:rPr lang="pl-PL" sz="2200" dirty="0" err="1"/>
              <a:t>function</a:t>
            </a:r>
            <a:r>
              <a:rPr lang="pl-PL" sz="2200" dirty="0"/>
              <a:t> </a:t>
            </a:r>
            <a:r>
              <a:rPr lang="pl-PL" sz="2200" dirty="0" err="1"/>
              <a:t>they</a:t>
            </a:r>
            <a:r>
              <a:rPr lang="pl-PL" sz="2200" dirty="0"/>
              <a:t> </a:t>
            </a:r>
            <a:r>
              <a:rPr lang="pl-PL" sz="2200" dirty="0" err="1"/>
              <a:t>meant</a:t>
            </a:r>
            <a:r>
              <a:rPr lang="pl-PL" sz="2200" dirty="0"/>
              <a:t>?</a:t>
            </a:r>
          </a:p>
          <a:p>
            <a:r>
              <a:rPr lang="pl-PL" sz="2200" dirty="0" err="1"/>
              <a:t>Regarding</a:t>
            </a:r>
            <a:r>
              <a:rPr lang="pl-PL" sz="2200" dirty="0"/>
              <a:t> operator </a:t>
            </a:r>
            <a:r>
              <a:rPr lang="pl-PL" sz="2200" dirty="0" err="1"/>
              <a:t>overloading</a:t>
            </a:r>
            <a:r>
              <a:rPr lang="pl-PL" sz="2200" dirty="0"/>
              <a:t>, </a:t>
            </a:r>
            <a:r>
              <a:rPr lang="pl-PL" sz="2200" dirty="0" err="1"/>
              <a:t>it</a:t>
            </a:r>
            <a:r>
              <a:rPr lang="pl-PL" sz="2200" dirty="0"/>
              <a:t> </a:t>
            </a:r>
            <a:r>
              <a:rPr lang="pl-PL" sz="2200" dirty="0" err="1"/>
              <a:t>seems</a:t>
            </a:r>
            <a:r>
              <a:rPr lang="pl-PL" sz="2200" dirty="0"/>
              <a:t> </a:t>
            </a:r>
            <a:r>
              <a:rPr lang="pl-PL" sz="2200" dirty="0" err="1"/>
              <a:t>more</a:t>
            </a:r>
            <a:r>
              <a:rPr lang="pl-PL" sz="2200" dirty="0"/>
              <a:t> a </a:t>
            </a:r>
            <a:r>
              <a:rPr lang="pl-PL" sz="2200" dirty="0" err="1"/>
              <a:t>convenience</a:t>
            </a:r>
            <a:r>
              <a:rPr lang="pl-PL" sz="2200" dirty="0"/>
              <a:t> </a:t>
            </a:r>
            <a:r>
              <a:rPr lang="pl-PL" sz="2200" dirty="0" err="1"/>
              <a:t>than</a:t>
            </a:r>
            <a:r>
              <a:rPr lang="pl-PL" sz="2200" dirty="0"/>
              <a:t> </a:t>
            </a:r>
            <a:r>
              <a:rPr lang="pl-PL" sz="2200" dirty="0" err="1"/>
              <a:t>an</a:t>
            </a:r>
            <a:r>
              <a:rPr lang="pl-PL" sz="2200" dirty="0"/>
              <a:t> </a:t>
            </a:r>
            <a:r>
              <a:rPr lang="pl-PL" sz="2200" dirty="0" err="1"/>
              <a:t>absolute</a:t>
            </a:r>
            <a:r>
              <a:rPr lang="pl-PL" sz="2200" dirty="0"/>
              <a:t> </a:t>
            </a:r>
            <a:r>
              <a:rPr lang="pl-PL" sz="2200" dirty="0" err="1"/>
              <a:t>requirement</a:t>
            </a:r>
            <a:r>
              <a:rPr lang="pl-PL" sz="2200" dirty="0"/>
              <a:t>. </a:t>
            </a:r>
            <a:r>
              <a:rPr lang="pl-PL" sz="2200" dirty="0" err="1"/>
              <a:t>Again</a:t>
            </a:r>
            <a:r>
              <a:rPr lang="pl-PL" sz="2200" dirty="0"/>
              <a:t>, </a:t>
            </a:r>
            <a:r>
              <a:rPr lang="pl-PL" sz="2200" dirty="0" err="1"/>
              <a:t>things</a:t>
            </a:r>
            <a:r>
              <a:rPr lang="pl-PL" sz="2200" dirty="0"/>
              <a:t> </a:t>
            </a:r>
            <a:r>
              <a:rPr lang="pl-PL" sz="2200" dirty="0" err="1"/>
              <a:t>are</a:t>
            </a:r>
            <a:r>
              <a:rPr lang="pl-PL" sz="2200" dirty="0"/>
              <a:t> </a:t>
            </a:r>
            <a:r>
              <a:rPr lang="pl-PL" sz="2200" dirty="0" err="1"/>
              <a:t>simpler</a:t>
            </a:r>
            <a:r>
              <a:rPr lang="pl-PL" sz="2200" dirty="0"/>
              <a:t> </a:t>
            </a:r>
            <a:r>
              <a:rPr lang="pl-PL" sz="2200" dirty="0" err="1"/>
              <a:t>without</a:t>
            </a:r>
            <a:r>
              <a:rPr lang="pl-PL" sz="2200" dirty="0"/>
              <a:t> </a:t>
            </a:r>
            <a:r>
              <a:rPr lang="pl-PL" sz="2200" dirty="0" err="1"/>
              <a:t>it</a:t>
            </a:r>
            <a:r>
              <a:rPr lang="pl-PL" sz="2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894556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exceptions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41B0DC7F-3331-1D4B-A5D2-8BC83398BA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3483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exceptions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lnSpcReduction="10000"/>
          </a:bodyPr>
          <a:lstStyle/>
          <a:p>
            <a:r>
              <a:rPr lang="pl-PL" dirty="0"/>
              <a:t>Go </a:t>
            </a:r>
            <a:r>
              <a:rPr lang="pl-PL" dirty="0" err="1"/>
              <a:t>solves</a:t>
            </a:r>
            <a:r>
              <a:rPr lang="pl-PL" dirty="0"/>
              <a:t> the </a:t>
            </a:r>
            <a:r>
              <a:rPr lang="pl-PL" dirty="0" err="1"/>
              <a:t>exception</a:t>
            </a:r>
            <a:r>
              <a:rPr lang="pl-PL" dirty="0"/>
              <a:t> problem by not </a:t>
            </a:r>
            <a:r>
              <a:rPr lang="pl-PL" dirty="0" err="1"/>
              <a:t>having</a:t>
            </a:r>
            <a:r>
              <a:rPr lang="pl-PL" dirty="0"/>
              <a:t> </a:t>
            </a:r>
            <a:r>
              <a:rPr lang="pl-PL" dirty="0" err="1"/>
              <a:t>exceptions</a:t>
            </a:r>
            <a:r>
              <a:rPr lang="pl-PL" dirty="0"/>
              <a:t>. </a:t>
            </a:r>
          </a:p>
          <a:p>
            <a:r>
              <a:rPr lang="pl-PL" dirty="0" err="1"/>
              <a:t>Instead</a:t>
            </a:r>
            <a:r>
              <a:rPr lang="pl-PL" dirty="0"/>
              <a:t> Go </a:t>
            </a:r>
            <a:r>
              <a:rPr lang="pl-PL" dirty="0" err="1"/>
              <a:t>allows</a:t>
            </a:r>
            <a:r>
              <a:rPr lang="pl-PL" dirty="0"/>
              <a:t> </a:t>
            </a:r>
            <a:r>
              <a:rPr lang="pl-PL" dirty="0" err="1"/>
              <a:t>functions</a:t>
            </a:r>
            <a:r>
              <a:rPr lang="pl-PL" dirty="0"/>
              <a:t> to return </a:t>
            </a:r>
            <a:r>
              <a:rPr lang="pl-PL" dirty="0" err="1"/>
              <a:t>an</a:t>
            </a:r>
            <a:r>
              <a:rPr lang="pl-PL" dirty="0"/>
              <a:t> error </a:t>
            </a:r>
            <a:r>
              <a:rPr lang="pl-PL" dirty="0" err="1"/>
              <a:t>type</a:t>
            </a:r>
            <a:r>
              <a:rPr lang="pl-PL" dirty="0"/>
              <a:t> in </a:t>
            </a:r>
            <a:r>
              <a:rPr lang="pl-PL" dirty="0" err="1"/>
              <a:t>addition</a:t>
            </a:r>
            <a:r>
              <a:rPr lang="pl-PL" dirty="0"/>
              <a:t> to a </a:t>
            </a:r>
            <a:r>
              <a:rPr lang="pl-PL" dirty="0" err="1"/>
              <a:t>result</a:t>
            </a:r>
            <a:r>
              <a:rPr lang="pl-PL" dirty="0"/>
              <a:t> via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support</a:t>
            </a:r>
            <a:r>
              <a:rPr lang="pl-PL" dirty="0"/>
              <a:t> for </a:t>
            </a:r>
            <a:r>
              <a:rPr lang="pl-PL" dirty="0" err="1"/>
              <a:t>multiple</a:t>
            </a:r>
            <a:r>
              <a:rPr lang="pl-PL" dirty="0"/>
              <a:t> return </a:t>
            </a:r>
            <a:r>
              <a:rPr lang="pl-PL" dirty="0" err="1"/>
              <a:t>values</a:t>
            </a:r>
            <a:r>
              <a:rPr lang="pl-PL" dirty="0"/>
              <a:t>. </a:t>
            </a:r>
          </a:p>
          <a:p>
            <a:r>
              <a:rPr lang="pl-PL" dirty="0"/>
              <a:t>By </a:t>
            </a:r>
            <a:r>
              <a:rPr lang="pl-PL" dirty="0" err="1"/>
              <a:t>declaring</a:t>
            </a:r>
            <a:r>
              <a:rPr lang="pl-PL" dirty="0"/>
              <a:t> a return </a:t>
            </a:r>
            <a:r>
              <a:rPr lang="pl-PL" dirty="0" err="1"/>
              <a:t>value</a:t>
            </a:r>
            <a:r>
              <a:rPr lang="pl-PL" dirty="0"/>
              <a:t> of the </a:t>
            </a:r>
            <a:r>
              <a:rPr lang="pl-PL" dirty="0" err="1"/>
              <a:t>interface</a:t>
            </a:r>
            <a:r>
              <a:rPr lang="pl-PL" dirty="0"/>
              <a:t> </a:t>
            </a:r>
            <a:r>
              <a:rPr lang="pl-PL" dirty="0" err="1"/>
              <a:t>type</a:t>
            </a:r>
            <a:r>
              <a:rPr lang="pl-PL" dirty="0"/>
              <a:t> error 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indicate</a:t>
            </a:r>
            <a:r>
              <a:rPr lang="pl-PL" dirty="0"/>
              <a:t> to the </a:t>
            </a:r>
            <a:r>
              <a:rPr lang="pl-PL" dirty="0" err="1"/>
              <a:t>caller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method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go </a:t>
            </a:r>
            <a:r>
              <a:rPr lang="pl-PL" dirty="0" err="1"/>
              <a:t>wrong</a:t>
            </a:r>
            <a:r>
              <a:rPr lang="pl-PL" dirty="0"/>
              <a:t>.</a:t>
            </a:r>
          </a:p>
          <a:p>
            <a:r>
              <a:rPr lang="pl-PL" dirty="0" err="1"/>
              <a:t>Errors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values</a:t>
            </a:r>
            <a:r>
              <a:rPr lang="pl-PL" dirty="0"/>
              <a:t>!</a:t>
            </a:r>
          </a:p>
          <a:p>
            <a:r>
              <a:rPr lang="pl-PL" dirty="0"/>
              <a:t>Java and C++</a:t>
            </a:r>
          </a:p>
          <a:p>
            <a:endParaRPr lang="pl-PL" dirty="0"/>
          </a:p>
          <a:p>
            <a:r>
              <a:rPr lang="pl-PL" dirty="0"/>
              <a:t>Go </a:t>
            </a:r>
            <a:r>
              <a:rPr lang="pl-PL" dirty="0" err="1"/>
              <a:t>panic</a:t>
            </a:r>
            <a:endParaRPr lang="pl-PL" dirty="0"/>
          </a:p>
          <a:p>
            <a:endParaRPr lang="pl-PL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61D339AF-16C5-4049-B78B-5CD9369E4F1D}"/>
              </a:ext>
            </a:extLst>
          </p:cNvPr>
          <p:cNvSpPr txBox="1">
            <a:spLocks/>
          </p:cNvSpPr>
          <p:nvPr/>
        </p:nvSpPr>
        <p:spPr>
          <a:xfrm>
            <a:off x="1845940" y="4838476"/>
            <a:ext cx="7056784" cy="504055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500"/>
              </a:spcBef>
              <a:buNone/>
            </a:pPr>
            <a:r>
              <a:rPr lang="pl-PL" sz="2000" dirty="0" err="1">
                <a:solidFill>
                  <a:srgbClr val="9CDCFE"/>
                </a:solidFill>
              </a:rPr>
              <a:t>throw</a:t>
            </a:r>
            <a:r>
              <a:rPr lang="pl-PL" sz="2000" dirty="0">
                <a:solidFill>
                  <a:srgbClr val="D4D4D4"/>
                </a:solidFill>
              </a:rPr>
              <a:t> </a:t>
            </a:r>
            <a:r>
              <a:rPr lang="pl-PL" sz="2000" dirty="0" err="1">
                <a:solidFill>
                  <a:srgbClr val="D4D4D4"/>
                </a:solidFill>
              </a:rPr>
              <a:t>new</a:t>
            </a:r>
            <a:r>
              <a:rPr lang="pl-PL" sz="2000" dirty="0">
                <a:solidFill>
                  <a:srgbClr val="D4D4D4"/>
                </a:solidFill>
              </a:rPr>
              <a:t> </a:t>
            </a:r>
            <a:r>
              <a:rPr lang="pl-PL" sz="2000" dirty="0" err="1"/>
              <a:t>SomeoneElsesProblem</a:t>
            </a:r>
            <a:r>
              <a:rPr lang="pl-PL" sz="2000" dirty="0">
                <a:solidFill>
                  <a:srgbClr val="D4D4D4"/>
                </a:solidFill>
              </a:rPr>
              <a:t>()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B145106F-D357-8443-8AD5-310782FAA8D6}"/>
              </a:ext>
            </a:extLst>
          </p:cNvPr>
          <p:cNvSpPr txBox="1">
            <a:spLocks/>
          </p:cNvSpPr>
          <p:nvPr/>
        </p:nvSpPr>
        <p:spPr>
          <a:xfrm>
            <a:off x="1845940" y="5854379"/>
            <a:ext cx="7056784" cy="504055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500"/>
              </a:spcBef>
              <a:buNone/>
            </a:pPr>
            <a:r>
              <a:rPr lang="pl-PL" sz="2000" dirty="0" err="1">
                <a:solidFill>
                  <a:srgbClr val="9CDCFE"/>
                </a:solidFill>
              </a:rPr>
              <a:t>panic</a:t>
            </a:r>
            <a:r>
              <a:rPr lang="pl-PL" sz="2000" dirty="0">
                <a:solidFill>
                  <a:srgbClr val="D4D4D4"/>
                </a:solidFill>
              </a:rPr>
              <a:t>(„</a:t>
            </a:r>
            <a:r>
              <a:rPr lang="pl-PL" sz="2000" dirty="0" err="1">
                <a:solidFill>
                  <a:srgbClr val="D4D4D4"/>
                </a:solidFill>
              </a:rPr>
              <a:t>it’s</a:t>
            </a:r>
            <a:r>
              <a:rPr lang="pl-PL" sz="2000" dirty="0">
                <a:solidFill>
                  <a:srgbClr val="D4D4D4"/>
                </a:solidFill>
              </a:rPr>
              <a:t> </a:t>
            </a:r>
            <a:r>
              <a:rPr lang="pl-PL" sz="2000" dirty="0" err="1">
                <a:solidFill>
                  <a:srgbClr val="D4D4D4"/>
                </a:solidFill>
              </a:rPr>
              <a:t>game</a:t>
            </a:r>
            <a:r>
              <a:rPr lang="pl-PL" sz="2000" dirty="0">
                <a:solidFill>
                  <a:srgbClr val="D4D4D4"/>
                </a:solidFill>
              </a:rPr>
              <a:t> </a:t>
            </a:r>
            <a:r>
              <a:rPr lang="pl-PL" sz="2000" dirty="0" err="1">
                <a:solidFill>
                  <a:srgbClr val="D4D4D4"/>
                </a:solidFill>
              </a:rPr>
              <a:t>over</a:t>
            </a:r>
            <a:r>
              <a:rPr lang="pl-PL" sz="2000" dirty="0">
                <a:solidFill>
                  <a:srgbClr val="D4D4D4"/>
                </a:solidFill>
              </a:rPr>
              <a:t>”)</a:t>
            </a:r>
          </a:p>
        </p:txBody>
      </p:sp>
    </p:spTree>
    <p:extLst>
      <p:ext uri="{BB962C8B-B14F-4D97-AF65-F5344CB8AC3E}">
        <p14:creationId xmlns:p14="http://schemas.microsoft.com/office/powerpoint/2010/main" val="5898431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FEF40-170B-144E-B89D-281907137F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pl-PL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AFE70D-C7EC-DA48-9A4D-518C3E9EE1B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DFD6FD6-06DD-234D-B643-2D71F13122D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58411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527720"/>
          </a:xfrm>
        </p:spPr>
        <p:txBody>
          <a:bodyPr>
            <a:normAutofit fontScale="90000"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437590A-6809-4142-A195-257B6AD13E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7988" y="886275"/>
            <a:ext cx="7250464" cy="5816561"/>
          </a:xfrm>
        </p:spPr>
      </p:pic>
    </p:spTree>
    <p:extLst>
      <p:ext uri="{BB962C8B-B14F-4D97-AF65-F5344CB8AC3E}">
        <p14:creationId xmlns:p14="http://schemas.microsoft.com/office/powerpoint/2010/main" val="67680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59768"/>
          </a:xfrm>
        </p:spPr>
        <p:txBody>
          <a:bodyPr>
            <a:normAutofit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6520F-EC29-BF45-A1AF-F48C5DA57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484784"/>
            <a:ext cx="9134391" cy="5184575"/>
          </a:xfrm>
        </p:spPr>
        <p:txBody>
          <a:bodyPr>
            <a:normAutofit/>
          </a:bodyPr>
          <a:lstStyle/>
          <a:p>
            <a:r>
              <a:rPr lang="pl-PL" dirty="0"/>
              <a:t>In Go, a </a:t>
            </a:r>
            <a:r>
              <a:rPr lang="pl-PL" dirty="0" err="1"/>
              <a:t>common</a:t>
            </a:r>
            <a:r>
              <a:rPr lang="pl-PL" dirty="0"/>
              <a:t> </a:t>
            </a:r>
            <a:r>
              <a:rPr lang="pl-PL" dirty="0" err="1"/>
              <a:t>complaint</a:t>
            </a:r>
            <a:r>
              <a:rPr lang="pl-PL" dirty="0"/>
              <a:t> from </a:t>
            </a:r>
            <a:r>
              <a:rPr lang="pl-PL" dirty="0" err="1"/>
              <a:t>newly-minted</a:t>
            </a:r>
            <a:r>
              <a:rPr lang="pl-PL" dirty="0"/>
              <a:t> </a:t>
            </a:r>
            <a:r>
              <a:rPr lang="pl-PL" dirty="0" err="1"/>
              <a:t>gophers</a:t>
            </a:r>
            <a:r>
              <a:rPr lang="pl-PL" dirty="0"/>
              <a:t> </a:t>
            </a:r>
            <a:r>
              <a:rPr lang="pl-PL" dirty="0" err="1"/>
              <a:t>who</a:t>
            </a:r>
            <a:r>
              <a:rPr lang="pl-PL" dirty="0"/>
              <a:t> </a:t>
            </a:r>
            <a:r>
              <a:rPr lang="pl-PL" dirty="0" err="1"/>
              <a:t>come</a:t>
            </a:r>
            <a:r>
              <a:rPr lang="pl-PL" dirty="0"/>
              <a:t> from </a:t>
            </a:r>
            <a:r>
              <a:rPr lang="pl-PL" dirty="0" err="1"/>
              <a:t>another</a:t>
            </a:r>
            <a:r>
              <a:rPr lang="pl-PL" dirty="0"/>
              <a:t>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the error </a:t>
            </a:r>
            <a:r>
              <a:rPr lang="pl-PL" dirty="0" err="1"/>
              <a:t>handling</a:t>
            </a:r>
            <a:r>
              <a:rPr lang="pl-PL" dirty="0"/>
              <a:t> </a:t>
            </a:r>
            <a:r>
              <a:rPr lang="pl-PL" dirty="0" err="1"/>
              <a:t>pattern</a:t>
            </a:r>
            <a:r>
              <a:rPr lang="pl-PL" dirty="0"/>
              <a:t>:</a:t>
            </a:r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endParaRPr lang="pl-PL" dirty="0"/>
          </a:p>
          <a:p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we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similar-looking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over</a:t>
            </a:r>
            <a:r>
              <a:rPr lang="pl-PL" dirty="0"/>
              <a:t> and </a:t>
            </a:r>
            <a:r>
              <a:rPr lang="pl-PL" dirty="0" err="1"/>
              <a:t>over</a:t>
            </a:r>
            <a:r>
              <a:rPr lang="pl-PL" dirty="0"/>
              <a:t>, </a:t>
            </a:r>
            <a:r>
              <a:rPr lang="pl-PL" dirty="0" err="1"/>
              <a:t>that’s</a:t>
            </a:r>
            <a:r>
              <a:rPr lang="pl-PL" dirty="0"/>
              <a:t> </a:t>
            </a:r>
            <a:r>
              <a:rPr lang="pl-PL" dirty="0" err="1"/>
              <a:t>considered</a:t>
            </a:r>
            <a:r>
              <a:rPr lang="pl-PL" dirty="0"/>
              <a:t> </a:t>
            </a:r>
            <a:r>
              <a:rPr lang="pl-PL" i="1" dirty="0" err="1"/>
              <a:t>boilerplate</a:t>
            </a:r>
            <a:r>
              <a:rPr lang="pl-PL" dirty="0"/>
              <a:t>.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F1BB2A0-9D9C-CF4C-A6CD-74351F0B92AB}"/>
              </a:ext>
            </a:extLst>
          </p:cNvPr>
          <p:cNvSpPr txBox="1">
            <a:spLocks/>
          </p:cNvSpPr>
          <p:nvPr/>
        </p:nvSpPr>
        <p:spPr>
          <a:xfrm>
            <a:off x="1629916" y="2312875"/>
            <a:ext cx="8640959" cy="3276365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result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DoSomething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another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SomethingElse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endParaRPr lang="pl-PL" sz="1200" dirty="0">
              <a:solidFill>
                <a:srgbClr val="C586C0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200" dirty="0" err="1">
                <a:solidFill>
                  <a:srgbClr val="DCDCAA"/>
                </a:solidFill>
                <a:latin typeface="Menlo" panose="020B0609030804020204" pitchFamily="49" charset="0"/>
              </a:rPr>
              <a:t>MoreWork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another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);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C586C0"/>
                </a:solidFill>
                <a:latin typeface="Menlo" panose="020B0609030804020204" pitchFamily="49" charset="0"/>
              </a:rPr>
              <a:t>    return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2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2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2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lnSpc>
                <a:spcPct val="100000"/>
              </a:lnSpc>
              <a:spcBef>
                <a:spcPts val="500"/>
              </a:spcBef>
              <a:buFont typeface="Arial" pitchFamily="34" charset="0"/>
              <a:buNone/>
            </a:pPr>
            <a:r>
              <a:rPr lang="pl-PL" sz="1200" dirty="0">
                <a:solidFill>
                  <a:srgbClr val="D4D4D4"/>
                </a:solidFill>
                <a:latin typeface="Menlo" panose="020B0609030804020204" pitchFamily="49" charset="0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8985225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959768"/>
          </a:xfrm>
        </p:spPr>
        <p:txBody>
          <a:bodyPr>
            <a:normAutofit/>
          </a:bodyPr>
          <a:lstStyle/>
          <a:p>
            <a:r>
              <a:rPr lang="pl-PL" dirty="0"/>
              <a:t>Error </a:t>
            </a:r>
            <a:r>
              <a:rPr lang="pl-PL" dirty="0" err="1"/>
              <a:t>handling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A6520F-EC29-BF45-A1AF-F48C5DA579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484784"/>
            <a:ext cx="9134391" cy="5184575"/>
          </a:xfrm>
        </p:spPr>
        <p:txBody>
          <a:bodyPr>
            <a:normAutofit/>
          </a:bodyPr>
          <a:lstStyle/>
          <a:p>
            <a:pPr lvl="1"/>
            <a:r>
              <a:rPr lang="pl-PL" sz="3200" dirty="0" err="1"/>
              <a:t>An</a:t>
            </a:r>
            <a:r>
              <a:rPr lang="pl-PL" sz="3200" dirty="0"/>
              <a:t> error </a:t>
            </a:r>
            <a:r>
              <a:rPr lang="pl-PL" sz="3200" dirty="0" err="1"/>
              <a:t>check</a:t>
            </a:r>
            <a:r>
              <a:rPr lang="pl-PL" sz="3200" dirty="0"/>
              <a:t> </a:t>
            </a:r>
            <a:r>
              <a:rPr lang="pl-PL" sz="3200" dirty="0" err="1"/>
              <a:t>is</a:t>
            </a:r>
            <a:r>
              <a:rPr lang="pl-PL" sz="3200" dirty="0"/>
              <a:t> </a:t>
            </a:r>
            <a:r>
              <a:rPr lang="pl-PL" sz="3200" dirty="0" err="1"/>
              <a:t>always</a:t>
            </a:r>
            <a:r>
              <a:rPr lang="pl-PL" sz="3200" dirty="0"/>
              <a:t> </a:t>
            </a:r>
            <a:r>
              <a:rPr lang="pl-PL" sz="3200" dirty="0" err="1"/>
              <a:t>an</a:t>
            </a:r>
            <a:r>
              <a:rPr lang="pl-PL" sz="3200" dirty="0"/>
              <a:t> error </a:t>
            </a:r>
            <a:r>
              <a:rPr lang="pl-PL" sz="3200" dirty="0" err="1"/>
              <a:t>check</a:t>
            </a:r>
            <a:r>
              <a:rPr lang="pl-PL" sz="3200" dirty="0"/>
              <a:t> – and </a:t>
            </a:r>
            <a:r>
              <a:rPr lang="pl-PL" sz="3200" dirty="0" err="1"/>
              <a:t>its</a:t>
            </a:r>
            <a:r>
              <a:rPr lang="pl-PL" sz="3200" dirty="0"/>
              <a:t> far </a:t>
            </a:r>
            <a:r>
              <a:rPr lang="pl-PL" sz="3200" dirty="0" err="1"/>
              <a:t>better</a:t>
            </a:r>
            <a:r>
              <a:rPr lang="pl-PL" sz="3200" dirty="0"/>
              <a:t> </a:t>
            </a:r>
            <a:r>
              <a:rPr lang="pl-PL" sz="3200" dirty="0" err="1"/>
              <a:t>than</a:t>
            </a:r>
            <a:r>
              <a:rPr lang="pl-PL" sz="3200" dirty="0"/>
              <a:t> </a:t>
            </a:r>
            <a:r>
              <a:rPr lang="pl-PL" sz="3200" dirty="0" err="1"/>
              <a:t>exception</a:t>
            </a:r>
            <a:r>
              <a:rPr lang="pl-PL" sz="3200" dirty="0"/>
              <a:t> </a:t>
            </a:r>
            <a:r>
              <a:rPr lang="pl-PL" sz="3200" dirty="0" err="1"/>
              <a:t>propagation</a:t>
            </a:r>
            <a:r>
              <a:rPr lang="pl-PL" sz="3200" dirty="0"/>
              <a:t> </a:t>
            </a:r>
            <a:r>
              <a:rPr lang="pl-PL" sz="3200" dirty="0" err="1"/>
              <a:t>or</a:t>
            </a:r>
            <a:r>
              <a:rPr lang="pl-PL" sz="3200" dirty="0"/>
              <a:t> </a:t>
            </a:r>
            <a:r>
              <a:rPr lang="pl-PL" sz="3200" dirty="0" err="1"/>
              <a:t>try-catch-finally</a:t>
            </a:r>
            <a:r>
              <a:rPr lang="pl-PL" sz="3200" dirty="0"/>
              <a:t> </a:t>
            </a:r>
            <a:r>
              <a:rPr lang="pl-PL" sz="3200" dirty="0" err="1"/>
              <a:t>clause</a:t>
            </a:r>
            <a:endParaRPr lang="pl-PL" sz="3200" dirty="0"/>
          </a:p>
          <a:p>
            <a:pPr lvl="1"/>
            <a:r>
              <a:rPr lang="pl-PL" sz="3200" dirty="0"/>
              <a:t>Solution:</a:t>
            </a:r>
          </a:p>
          <a:p>
            <a:pPr lvl="1"/>
            <a:endParaRPr lang="pl-PL" sz="32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4657C0D-7D3B-0747-85A5-FFFD141DE6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0156" y="3615563"/>
            <a:ext cx="4889500" cy="3035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56641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Content Placeholder 13"/>
          <p:cNvSpPr>
            <a:spLocks noGrp="1"/>
          </p:cNvSpPr>
          <p:nvPr>
            <p:ph idx="1"/>
          </p:nvPr>
        </p:nvSpPr>
        <p:spPr>
          <a:xfrm>
            <a:off x="1522413" y="1988840"/>
            <a:ext cx="9134391" cy="4464496"/>
          </a:xfrm>
        </p:spPr>
        <p:txBody>
          <a:bodyPr>
            <a:noAutofit/>
          </a:bodyPr>
          <a:lstStyle/>
          <a:p>
            <a:r>
              <a:rPr lang="en-US" sz="2800" dirty="0"/>
              <a:t>Definition(s) of Clean Code</a:t>
            </a:r>
          </a:p>
          <a:p>
            <a:r>
              <a:rPr lang="en-US" sz="2800" dirty="0"/>
              <a:t>History of Go</a:t>
            </a:r>
          </a:p>
          <a:p>
            <a:r>
              <a:rPr lang="en-US" sz="2800" dirty="0"/>
              <a:t>Go inventors assumptions </a:t>
            </a:r>
          </a:p>
          <a:p>
            <a:r>
              <a:rPr lang="en-US" sz="2800" dirty="0"/>
              <a:t>Why I think that Go is cleanest programming language</a:t>
            </a:r>
          </a:p>
          <a:p>
            <a:r>
              <a:rPr lang="en-US" sz="2800" dirty="0"/>
              <a:t>Summary</a:t>
            </a:r>
          </a:p>
          <a:p>
            <a:endParaRPr lang="en-US" sz="280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Agenda</a:t>
            </a:r>
          </a:p>
        </p:txBody>
      </p:sp>
      <p:sp>
        <p:nvSpPr>
          <p:cNvPr id="5" name="Content Placeholder 2"/>
          <p:cNvSpPr txBox="1">
            <a:spLocks/>
          </p:cNvSpPr>
          <p:nvPr/>
        </p:nvSpPr>
        <p:spPr>
          <a:xfrm>
            <a:off x="1522413" y="1988840"/>
            <a:ext cx="9134391" cy="4030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124376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uiExpand="1" build="p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generics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70A622D0-75A1-1343-A8DD-C34AB6BA41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44542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generics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</a:t>
            </a:r>
            <a:r>
              <a:rPr lang="pl-PL" dirty="0" err="1"/>
              <a:t>well</a:t>
            </a:r>
            <a:r>
              <a:rPr lang="pl-PL" dirty="0"/>
              <a:t> be </a:t>
            </a:r>
            <a:r>
              <a:rPr lang="pl-PL" dirty="0" err="1"/>
              <a:t>added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point. </a:t>
            </a:r>
          </a:p>
          <a:p>
            <a:r>
              <a:rPr lang="pl-PL" dirty="0"/>
              <a:t>The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mature</a:t>
            </a:r>
            <a:r>
              <a:rPr lang="pl-PL" dirty="0"/>
              <a:t> </a:t>
            </a:r>
            <a:r>
              <a:rPr lang="pl-PL" dirty="0" err="1"/>
              <a:t>now</a:t>
            </a:r>
            <a:r>
              <a:rPr lang="pl-PL" dirty="0"/>
              <a:t>, and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scope</a:t>
            </a:r>
            <a:r>
              <a:rPr lang="pl-PL" dirty="0"/>
              <a:t> to </a:t>
            </a:r>
            <a:r>
              <a:rPr lang="pl-PL" dirty="0" err="1"/>
              <a:t>consider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form of </a:t>
            </a:r>
            <a:r>
              <a:rPr lang="pl-PL" dirty="0" err="1"/>
              <a:t>generic</a:t>
            </a:r>
            <a:r>
              <a:rPr lang="pl-PL" dirty="0"/>
              <a:t> </a:t>
            </a:r>
            <a:r>
              <a:rPr lang="pl-PL" dirty="0" err="1"/>
              <a:t>programming</a:t>
            </a:r>
            <a:r>
              <a:rPr lang="pl-PL" dirty="0"/>
              <a:t>. </a:t>
            </a:r>
          </a:p>
          <a:p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convenient</a:t>
            </a:r>
            <a:r>
              <a:rPr lang="pl-PL" dirty="0"/>
              <a:t> but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come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a </a:t>
            </a:r>
            <a:r>
              <a:rPr lang="pl-PL" dirty="0" err="1"/>
              <a:t>cost</a:t>
            </a:r>
            <a:r>
              <a:rPr lang="pl-PL" dirty="0"/>
              <a:t> in </a:t>
            </a:r>
            <a:r>
              <a:rPr lang="pl-PL" dirty="0" err="1"/>
              <a:t>complexity</a:t>
            </a:r>
            <a:r>
              <a:rPr lang="pl-PL" dirty="0"/>
              <a:t> in the </a:t>
            </a:r>
            <a:r>
              <a:rPr lang="pl-PL" dirty="0" err="1"/>
              <a:t>type</a:t>
            </a:r>
            <a:r>
              <a:rPr lang="pl-PL" dirty="0"/>
              <a:t> system and run-</a:t>
            </a:r>
            <a:r>
              <a:rPr lang="pl-PL" dirty="0" err="1"/>
              <a:t>time</a:t>
            </a:r>
            <a:r>
              <a:rPr lang="pl-PL" dirty="0"/>
              <a:t>, </a:t>
            </a:r>
            <a:r>
              <a:rPr lang="pl-PL" dirty="0" err="1"/>
              <a:t>although</a:t>
            </a:r>
            <a:r>
              <a:rPr lang="pl-PL" dirty="0"/>
              <a:t> </a:t>
            </a:r>
            <a:r>
              <a:rPr lang="pl-PL" dirty="0" err="1"/>
              <a:t>creators</a:t>
            </a:r>
            <a:r>
              <a:rPr lang="pl-PL" dirty="0"/>
              <a:t> of Go </a:t>
            </a:r>
            <a:r>
              <a:rPr lang="pl-PL" dirty="0" err="1"/>
              <a:t>continue</a:t>
            </a:r>
            <a:r>
              <a:rPr lang="pl-PL" dirty="0"/>
              <a:t> to </a:t>
            </a:r>
            <a:r>
              <a:rPr lang="pl-PL" dirty="0" err="1"/>
              <a:t>think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. </a:t>
            </a:r>
          </a:p>
          <a:p>
            <a:r>
              <a:rPr lang="pl-PL" dirty="0"/>
              <a:t>The </a:t>
            </a:r>
            <a:r>
              <a:rPr lang="pl-PL" dirty="0" err="1"/>
              <a:t>topic</a:t>
            </a:r>
            <a:r>
              <a:rPr lang="pl-PL" dirty="0"/>
              <a:t> </a:t>
            </a:r>
            <a:r>
              <a:rPr lang="pl-PL" dirty="0" err="1"/>
              <a:t>remains</a:t>
            </a:r>
            <a:r>
              <a:rPr lang="pl-PL" dirty="0"/>
              <a:t> open. For a </a:t>
            </a:r>
            <a:r>
              <a:rPr lang="pl-PL" dirty="0" err="1"/>
              <a:t>look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several</a:t>
            </a:r>
            <a:r>
              <a:rPr lang="pl-PL" dirty="0"/>
              <a:t> </a:t>
            </a:r>
            <a:r>
              <a:rPr lang="pl-PL" dirty="0" err="1"/>
              <a:t>previous</a:t>
            </a:r>
            <a:r>
              <a:rPr lang="pl-PL" dirty="0"/>
              <a:t> </a:t>
            </a:r>
            <a:r>
              <a:rPr lang="pl-PL" dirty="0" err="1"/>
              <a:t>unsuccessful</a:t>
            </a:r>
            <a:r>
              <a:rPr lang="pl-PL" dirty="0"/>
              <a:t> </a:t>
            </a:r>
            <a:r>
              <a:rPr lang="pl-PL" dirty="0" err="1"/>
              <a:t>attempts</a:t>
            </a:r>
            <a:r>
              <a:rPr lang="pl-PL" dirty="0"/>
              <a:t> to design a </a:t>
            </a:r>
            <a:r>
              <a:rPr lang="pl-PL" dirty="0" err="1"/>
              <a:t>good</a:t>
            </a:r>
            <a:r>
              <a:rPr lang="pl-PL" dirty="0"/>
              <a:t> </a:t>
            </a:r>
            <a:r>
              <a:rPr lang="pl-PL" dirty="0" err="1"/>
              <a:t>generics</a:t>
            </a:r>
            <a:r>
              <a:rPr lang="pl-PL" dirty="0"/>
              <a:t> </a:t>
            </a:r>
            <a:r>
              <a:rPr lang="pl-PL" dirty="0" err="1"/>
              <a:t>solution</a:t>
            </a:r>
            <a:r>
              <a:rPr lang="pl-PL" dirty="0"/>
              <a:t> for Go, </a:t>
            </a:r>
            <a:r>
              <a:rPr lang="pl-PL" dirty="0" err="1"/>
              <a:t>see</a:t>
            </a:r>
            <a:r>
              <a:rPr lang="pl-PL" dirty="0"/>
              <a:t> </a:t>
            </a:r>
            <a:r>
              <a:rPr lang="pl-PL" dirty="0">
                <a:hlinkClick r:id="rId2"/>
              </a:rPr>
              <a:t>this proposal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668854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5781" y="381000"/>
            <a:ext cx="10260634" cy="527720"/>
          </a:xfrm>
        </p:spPr>
        <p:txBody>
          <a:bodyPr>
            <a:normAutofit fontScale="90000"/>
          </a:bodyPr>
          <a:lstStyle/>
          <a:p>
            <a:r>
              <a:rPr lang="pl-PL" dirty="0"/>
              <a:t>No </a:t>
            </a:r>
            <a:r>
              <a:rPr lang="pl-PL" dirty="0" err="1"/>
              <a:t>generics</a:t>
            </a:r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94B2664E-1CCE-8242-8C2A-84C1CCA1E0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31416CBD-3FE5-8046-B85B-38EE92C521E6}"/>
              </a:ext>
            </a:extLst>
          </p:cNvPr>
          <p:cNvSpPr txBox="1">
            <a:spLocks/>
          </p:cNvSpPr>
          <p:nvPr/>
        </p:nvSpPr>
        <p:spPr>
          <a:xfrm>
            <a:off x="3574132" y="260648"/>
            <a:ext cx="5760640" cy="6480720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4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[]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, field string)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if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field == „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”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   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sort.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  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sort.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Sort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b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[]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b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(s)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Swap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s[i], s[j] = s[j], s[i]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Less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bool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s[i].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&lt; s[j].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Name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type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[]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user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500"/>
              </a:spcBef>
              <a:buNone/>
            </a:pPr>
            <a:b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(s)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DCDCAA"/>
                </a:solidFill>
                <a:latin typeface="Menlo" panose="020B0609030804020204" pitchFamily="49" charset="0"/>
              </a:rPr>
              <a:t>Swap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s[i], s[j] = s[j], s[i]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(s 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byScore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>
                <a:solidFill>
                  <a:srgbClr val="DCDCAA"/>
                </a:solidFill>
                <a:latin typeface="Menlo" panose="020B0609030804020204" pitchFamily="49" charset="0"/>
              </a:rPr>
              <a:t>Less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(i, j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int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100" dirty="0" err="1">
                <a:solidFill>
                  <a:srgbClr val="4EC9B0"/>
                </a:solidFill>
                <a:latin typeface="Menlo" panose="020B0609030804020204" pitchFamily="49" charset="0"/>
              </a:rPr>
              <a:t>bool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1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s[i].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Score</a:t>
            </a: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 &lt; s[j].</a:t>
            </a:r>
            <a:r>
              <a:rPr lang="pl-PL" sz="1100" dirty="0" err="1">
                <a:solidFill>
                  <a:srgbClr val="D4D4D4"/>
                </a:solidFill>
                <a:latin typeface="Menlo" panose="020B0609030804020204" pitchFamily="49" charset="0"/>
              </a:rPr>
              <a:t>Score</a:t>
            </a: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500"/>
              </a:spcBef>
              <a:buNone/>
            </a:pPr>
            <a:r>
              <a:rPr lang="pl-PL" sz="11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lnSpc>
                <a:spcPct val="100000"/>
              </a:lnSpc>
              <a:spcBef>
                <a:spcPts val="400"/>
              </a:spcBef>
              <a:buNone/>
            </a:pPr>
            <a:endParaRPr lang="pl-PL" sz="1100" dirty="0">
              <a:solidFill>
                <a:srgbClr val="D4D4D4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350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func</a:t>
            </a:r>
            <a:r>
              <a:rPr lang="pl-PL" dirty="0"/>
              <a:t>/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annotations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141945F8-7448-AC41-A8EA-8177B982F57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29170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No </a:t>
            </a:r>
            <a:r>
              <a:rPr lang="pl-PL" dirty="0" err="1"/>
              <a:t>func</a:t>
            </a:r>
            <a:r>
              <a:rPr lang="pl-PL" dirty="0"/>
              <a:t>/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annotation</a:t>
            </a: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1733599-09D6-6140-A453-E2E7216FD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dirty="0"/>
              <a:t>No Java style </a:t>
            </a:r>
            <a:r>
              <a:rPr lang="pl-PL" dirty="0" err="1"/>
              <a:t>annotations</a:t>
            </a:r>
            <a:r>
              <a:rPr lang="pl-PL" dirty="0"/>
              <a:t>, but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tags</a:t>
            </a:r>
            <a:endParaRPr lang="pl-PL" dirty="0"/>
          </a:p>
          <a:p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Annotation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 </a:t>
            </a:r>
            <a:r>
              <a:rPr lang="pl-PL" b="1" i="1" dirty="0" err="1"/>
              <a:t>evil</a:t>
            </a:r>
            <a:r>
              <a:rPr lang="pl-PL" dirty="0"/>
              <a:t>,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represents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additional</a:t>
            </a:r>
            <a:r>
              <a:rPr lang="pl-PL" dirty="0"/>
              <a:t> </a:t>
            </a:r>
            <a:r>
              <a:rPr lang="pl-PL" dirty="0" err="1"/>
              <a:t>functionality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constraint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alters</a:t>
            </a:r>
            <a:r>
              <a:rPr lang="pl-PL" dirty="0"/>
              <a:t> </a:t>
            </a:r>
            <a:r>
              <a:rPr lang="pl-PL" dirty="0" err="1"/>
              <a:t>runtime</a:t>
            </a:r>
            <a:r>
              <a:rPr lang="pl-PL" dirty="0"/>
              <a:t> </a:t>
            </a:r>
            <a:r>
              <a:rPr lang="pl-PL" dirty="0" err="1"/>
              <a:t>behavior</a:t>
            </a:r>
            <a:r>
              <a:rPr lang="pl-PL" dirty="0"/>
              <a:t> of </a:t>
            </a:r>
            <a:r>
              <a:rPr lang="pl-PL" dirty="0" err="1"/>
              <a:t>code</a:t>
            </a:r>
            <a:r>
              <a:rPr lang="pl-PL" dirty="0"/>
              <a:t>.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bad</a:t>
            </a:r>
            <a:r>
              <a:rPr lang="pl-PL" dirty="0"/>
              <a:t>,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hides</a:t>
            </a:r>
            <a:r>
              <a:rPr lang="pl-PL" dirty="0"/>
              <a:t> </a:t>
            </a:r>
            <a:r>
              <a:rPr lang="pl-PL" dirty="0" err="1"/>
              <a:t>aspects</a:t>
            </a:r>
            <a:r>
              <a:rPr lang="pl-PL" dirty="0"/>
              <a:t> of a </a:t>
            </a:r>
            <a:r>
              <a:rPr lang="pl-PL" dirty="0" err="1"/>
              <a:t>class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method</a:t>
            </a:r>
            <a:r>
              <a:rPr lang="pl-PL" dirty="0"/>
              <a:t> and </a:t>
            </a:r>
            <a:r>
              <a:rPr lang="pl-PL" dirty="0" err="1"/>
              <a:t>therefore</a:t>
            </a:r>
            <a:r>
              <a:rPr lang="pl-PL" dirty="0"/>
              <a:t> </a:t>
            </a:r>
            <a:r>
              <a:rPr lang="pl-PL" dirty="0" err="1"/>
              <a:t>makes</a:t>
            </a:r>
            <a:r>
              <a:rPr lang="pl-PL" dirty="0"/>
              <a:t> the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harder</a:t>
            </a:r>
            <a:r>
              <a:rPr lang="pl-PL" dirty="0"/>
              <a:t> to </a:t>
            </a:r>
            <a:r>
              <a:rPr lang="pl-PL" dirty="0" err="1"/>
              <a:t>understand</a:t>
            </a:r>
            <a:r>
              <a:rPr lang="pl-PL" dirty="0"/>
              <a:t>, </a:t>
            </a:r>
            <a:r>
              <a:rPr lang="pl-PL" dirty="0" err="1"/>
              <a:t>reuse</a:t>
            </a:r>
            <a:r>
              <a:rPr lang="pl-PL" dirty="0"/>
              <a:t>, </a:t>
            </a:r>
            <a:r>
              <a:rPr lang="pl-PL" dirty="0" err="1"/>
              <a:t>debug</a:t>
            </a:r>
            <a:r>
              <a:rPr lang="pl-PL" dirty="0"/>
              <a:t>, </a:t>
            </a:r>
            <a:r>
              <a:rPr lang="pl-PL" dirty="0" err="1"/>
              <a:t>refactor</a:t>
            </a:r>
            <a:r>
              <a:rPr lang="pl-PL" dirty="0"/>
              <a:t> and to test.</a:t>
            </a:r>
          </a:p>
        </p:txBody>
      </p:sp>
    </p:spTree>
    <p:extLst>
      <p:ext uri="{BB962C8B-B14F-4D97-AF65-F5344CB8AC3E}">
        <p14:creationId xmlns:p14="http://schemas.microsoft.com/office/powerpoint/2010/main" val="29627152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Auto </a:t>
            </a:r>
            <a:r>
              <a:rPr lang="pl-PL" dirty="0" err="1"/>
              <a:t>formatter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735F576-4661-0D47-A1D0-7E887A1BE9E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69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Build</a:t>
            </a:r>
            <a:r>
              <a:rPr lang="pl-PL" dirty="0"/>
              <a:t>-In auto </a:t>
            </a:r>
            <a:r>
              <a:rPr lang="pl-PL" dirty="0" err="1"/>
              <a:t>formatter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lnSpcReduction="10000"/>
          </a:bodyPr>
          <a:lstStyle/>
          <a:p>
            <a:r>
              <a:rPr lang="pl-PL" dirty="0"/>
              <a:t>Go </a:t>
            </a:r>
            <a:r>
              <a:rPr lang="pl-PL" dirty="0" err="1"/>
              <a:t>has</a:t>
            </a:r>
            <a:r>
              <a:rPr lang="pl-PL" dirty="0"/>
              <a:t> auto </a:t>
            </a:r>
            <a:r>
              <a:rPr lang="pl-PL" dirty="0" err="1"/>
              <a:t>formatter</a:t>
            </a:r>
            <a:r>
              <a:rPr lang="pl-PL" dirty="0"/>
              <a:t> </a:t>
            </a:r>
            <a:r>
              <a:rPr lang="pl-PL" dirty="0" err="1"/>
              <a:t>build</a:t>
            </a:r>
            <a:r>
              <a:rPr lang="pl-PL" dirty="0"/>
              <a:t>-in</a:t>
            </a:r>
          </a:p>
          <a:p>
            <a:pPr marL="231775" lvl="1" indent="0">
              <a:buNone/>
            </a:pPr>
            <a:endParaRPr lang="pl-PL" dirty="0"/>
          </a:p>
          <a:p>
            <a:r>
              <a:rPr lang="pl-PL" dirty="0" err="1"/>
              <a:t>Every</a:t>
            </a:r>
            <a:r>
              <a:rPr lang="pl-PL" dirty="0"/>
              <a:t> </a:t>
            </a:r>
            <a:r>
              <a:rPr lang="pl-PL" dirty="0" err="1"/>
              <a:t>Golang</a:t>
            </a:r>
            <a:r>
              <a:rPr lang="pl-PL" dirty="0"/>
              <a:t> IDE </a:t>
            </a:r>
            <a:r>
              <a:rPr lang="pl-PL" dirty="0" err="1"/>
              <a:t>runs</a:t>
            </a:r>
            <a:r>
              <a:rPr lang="pl-PL" dirty="0"/>
              <a:t> </a:t>
            </a:r>
            <a:r>
              <a:rPr lang="pl-PL" dirty="0">
                <a:solidFill>
                  <a:schemeClr val="accent2">
                    <a:lumMod val="75000"/>
                  </a:schemeClr>
                </a:solidFill>
              </a:rPr>
              <a:t>go </a:t>
            </a:r>
            <a:r>
              <a:rPr lang="pl-PL" dirty="0" err="1">
                <a:solidFill>
                  <a:schemeClr val="accent2">
                    <a:lumMod val="75000"/>
                  </a:schemeClr>
                </a:solidFill>
              </a:rPr>
              <a:t>fmt</a:t>
            </a:r>
            <a:r>
              <a:rPr lang="pl-PL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pl-PL" dirty="0" err="1"/>
              <a:t>automatically</a:t>
            </a:r>
            <a:r>
              <a:rPr lang="pl-PL" dirty="0"/>
              <a:t> </a:t>
            </a:r>
          </a:p>
          <a:p>
            <a:r>
              <a:rPr lang="pl-PL" dirty="0" err="1"/>
              <a:t>Gofmt'd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: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write</a:t>
            </a:r>
            <a:r>
              <a:rPr lang="pl-PL" dirty="0"/>
              <a:t>: </a:t>
            </a:r>
            <a:r>
              <a:rPr lang="pl-PL" dirty="0" err="1"/>
              <a:t>never</a:t>
            </a:r>
            <a:r>
              <a:rPr lang="pl-PL" dirty="0"/>
              <a:t> </a:t>
            </a:r>
            <a:r>
              <a:rPr lang="pl-PL" dirty="0" err="1"/>
              <a:t>worry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minor </a:t>
            </a:r>
            <a:r>
              <a:rPr lang="pl-PL" dirty="0" err="1"/>
              <a:t>formatting</a:t>
            </a:r>
            <a:r>
              <a:rPr lang="pl-PL" dirty="0"/>
              <a:t> </a:t>
            </a:r>
            <a:r>
              <a:rPr lang="pl-PL" dirty="0" err="1"/>
              <a:t>concerns</a:t>
            </a:r>
            <a:r>
              <a:rPr lang="pl-PL" dirty="0"/>
              <a:t> </a:t>
            </a:r>
            <a:r>
              <a:rPr lang="pl-PL" dirty="0" err="1"/>
              <a:t>while</a:t>
            </a:r>
            <a:r>
              <a:rPr lang="pl-PL" dirty="0"/>
              <a:t> </a:t>
            </a:r>
            <a:r>
              <a:rPr lang="pl-PL" dirty="0" err="1"/>
              <a:t>hacking</a:t>
            </a:r>
            <a:r>
              <a:rPr lang="pl-PL" dirty="0"/>
              <a:t> </a:t>
            </a:r>
            <a:r>
              <a:rPr lang="pl-PL" dirty="0" err="1"/>
              <a:t>away</a:t>
            </a:r>
            <a:r>
              <a:rPr lang="pl-PL" dirty="0"/>
              <a:t>,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read</a:t>
            </a:r>
            <a:r>
              <a:rPr lang="pl-PL" dirty="0"/>
              <a:t>: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looks</a:t>
            </a:r>
            <a:r>
              <a:rPr lang="pl-PL" dirty="0"/>
              <a:t> the same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need</a:t>
            </a:r>
            <a:r>
              <a:rPr lang="pl-PL" dirty="0"/>
              <a:t> not </a:t>
            </a:r>
            <a:r>
              <a:rPr lang="pl-PL" dirty="0" err="1"/>
              <a:t>mentally</a:t>
            </a:r>
            <a:r>
              <a:rPr lang="pl-PL" dirty="0"/>
              <a:t> </a:t>
            </a:r>
            <a:r>
              <a:rPr lang="pl-PL" dirty="0" err="1"/>
              <a:t>convert</a:t>
            </a:r>
            <a:r>
              <a:rPr lang="pl-PL" dirty="0"/>
              <a:t> </a:t>
            </a:r>
            <a:r>
              <a:rPr lang="pl-PL" dirty="0" err="1"/>
              <a:t>others</a:t>
            </a:r>
            <a:r>
              <a:rPr lang="pl-PL" dirty="0"/>
              <a:t>' </a:t>
            </a:r>
            <a:r>
              <a:rPr lang="pl-PL" dirty="0" err="1"/>
              <a:t>formatting</a:t>
            </a:r>
            <a:r>
              <a:rPr lang="pl-PL" dirty="0"/>
              <a:t> style </a:t>
            </a:r>
            <a:r>
              <a:rPr lang="pl-PL" dirty="0" err="1"/>
              <a:t>into</a:t>
            </a:r>
            <a:r>
              <a:rPr lang="pl-PL" dirty="0"/>
              <a:t> </a:t>
            </a:r>
            <a:r>
              <a:rPr lang="pl-PL" dirty="0" err="1"/>
              <a:t>something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understand</a:t>
            </a:r>
            <a:r>
              <a:rPr lang="pl-PL" dirty="0"/>
              <a:t>.</a:t>
            </a:r>
          </a:p>
          <a:p>
            <a:pPr lvl="1"/>
            <a:r>
              <a:rPr lang="pl-PL" dirty="0" err="1"/>
              <a:t>easier</a:t>
            </a:r>
            <a:r>
              <a:rPr lang="pl-PL" dirty="0"/>
              <a:t> to </a:t>
            </a:r>
            <a:r>
              <a:rPr lang="pl-PL" b="1" dirty="0" err="1"/>
              <a:t>maintain</a:t>
            </a:r>
            <a:r>
              <a:rPr lang="pl-PL" dirty="0"/>
              <a:t>: </a:t>
            </a:r>
            <a:r>
              <a:rPr lang="pl-PL" dirty="0" err="1"/>
              <a:t>mechanical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to the </a:t>
            </a:r>
            <a:r>
              <a:rPr lang="pl-PL" dirty="0" err="1"/>
              <a:t>source</a:t>
            </a:r>
            <a:r>
              <a:rPr lang="pl-PL" dirty="0"/>
              <a:t> </a:t>
            </a:r>
            <a:r>
              <a:rPr lang="pl-PL" dirty="0" err="1"/>
              <a:t>don't</a:t>
            </a:r>
            <a:r>
              <a:rPr lang="pl-PL" dirty="0"/>
              <a:t> </a:t>
            </a:r>
            <a:r>
              <a:rPr lang="pl-PL" dirty="0" err="1"/>
              <a:t>cause</a:t>
            </a:r>
            <a:r>
              <a:rPr lang="pl-PL" dirty="0"/>
              <a:t> </a:t>
            </a:r>
            <a:r>
              <a:rPr lang="pl-PL" dirty="0" err="1"/>
              <a:t>unrelated</a:t>
            </a:r>
            <a:r>
              <a:rPr lang="pl-PL" dirty="0"/>
              <a:t> </a:t>
            </a:r>
            <a:r>
              <a:rPr lang="pl-PL" dirty="0" err="1"/>
              <a:t>changes</a:t>
            </a:r>
            <a:r>
              <a:rPr lang="pl-PL" dirty="0"/>
              <a:t> to the </a:t>
            </a:r>
            <a:r>
              <a:rPr lang="pl-PL" dirty="0" err="1"/>
              <a:t>file's</a:t>
            </a:r>
            <a:r>
              <a:rPr lang="pl-PL" dirty="0"/>
              <a:t> </a:t>
            </a:r>
            <a:r>
              <a:rPr lang="pl-PL" dirty="0" err="1"/>
              <a:t>formatting</a:t>
            </a:r>
            <a:r>
              <a:rPr lang="pl-PL" dirty="0"/>
              <a:t>; </a:t>
            </a:r>
            <a:r>
              <a:rPr lang="pl-PL" dirty="0" err="1"/>
              <a:t>diffs</a:t>
            </a:r>
            <a:r>
              <a:rPr lang="pl-PL" dirty="0"/>
              <a:t> show </a:t>
            </a:r>
            <a:r>
              <a:rPr lang="pl-PL" dirty="0" err="1"/>
              <a:t>only</a:t>
            </a:r>
            <a:r>
              <a:rPr lang="pl-PL" dirty="0"/>
              <a:t> the real </a:t>
            </a:r>
            <a:r>
              <a:rPr lang="pl-PL" dirty="0" err="1"/>
              <a:t>changes</a:t>
            </a:r>
            <a:r>
              <a:rPr lang="pl-PL" dirty="0"/>
              <a:t>.</a:t>
            </a:r>
          </a:p>
          <a:p>
            <a:pPr lvl="1"/>
            <a:r>
              <a:rPr lang="pl-PL" b="1" dirty="0" err="1"/>
              <a:t>uncontroversial</a:t>
            </a:r>
            <a:r>
              <a:rPr lang="pl-PL" dirty="0"/>
              <a:t>: </a:t>
            </a:r>
            <a:r>
              <a:rPr lang="pl-PL" dirty="0" err="1"/>
              <a:t>never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a </a:t>
            </a:r>
            <a:r>
              <a:rPr lang="pl-PL" dirty="0" err="1"/>
              <a:t>debate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</a:t>
            </a:r>
            <a:r>
              <a:rPr lang="pl-PL" dirty="0" err="1"/>
              <a:t>spacing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brace</a:t>
            </a:r>
            <a:r>
              <a:rPr lang="pl-PL" dirty="0"/>
              <a:t> </a:t>
            </a:r>
            <a:r>
              <a:rPr lang="pl-PL" dirty="0" err="1"/>
              <a:t>position</a:t>
            </a:r>
            <a:r>
              <a:rPr lang="pl-PL" dirty="0"/>
              <a:t> </a:t>
            </a:r>
            <a:r>
              <a:rPr lang="pl-PL" dirty="0" err="1"/>
              <a:t>ever</a:t>
            </a:r>
            <a:r>
              <a:rPr lang="pl-PL" dirty="0"/>
              <a:t> </a:t>
            </a:r>
            <a:r>
              <a:rPr lang="pl-PL" dirty="0" err="1"/>
              <a:t>again</a:t>
            </a:r>
            <a:r>
              <a:rPr lang="pl-PL" dirty="0"/>
              <a:t>!</a:t>
            </a:r>
          </a:p>
          <a:p>
            <a:endParaRPr lang="pl-PL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0C9CE80-F117-DF4C-9F57-2C8CC62CE2D1}"/>
              </a:ext>
            </a:extLst>
          </p:cNvPr>
          <p:cNvSpPr txBox="1"/>
          <p:nvPr/>
        </p:nvSpPr>
        <p:spPr>
          <a:xfrm>
            <a:off x="1629916" y="2204864"/>
            <a:ext cx="9129638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>
                    <a:lumMod val="75000"/>
                  </a:schemeClr>
                </a:solidFill>
              </a:rPr>
              <a:t>$ 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go 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fmt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 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path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/to/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your</a:t>
            </a:r>
            <a:r>
              <a:rPr lang="pl-PL" sz="2400" dirty="0">
                <a:solidFill>
                  <a:schemeClr val="accent2">
                    <a:lumMod val="75000"/>
                  </a:schemeClr>
                </a:solidFill>
              </a:rPr>
              <a:t>/</a:t>
            </a:r>
            <a:r>
              <a:rPr lang="pl-PL" sz="2400" dirty="0" err="1">
                <a:solidFill>
                  <a:schemeClr val="accent2">
                    <a:lumMod val="75000"/>
                  </a:schemeClr>
                </a:solidFill>
              </a:rPr>
              <a:t>package</a:t>
            </a:r>
            <a:endParaRPr lang="pl-PL" sz="2400" dirty="0">
              <a:solidFill>
                <a:schemeClr val="accent2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708043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uiExpand="1" build="p"/>
      <p:bldP spid="5" grpId="0" animBg="1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DE53B4B3-9B52-B546-9FC5-4B11E20B8F3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1958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Beacause</a:t>
            </a:r>
            <a:r>
              <a:rPr lang="pl-PL" dirty="0"/>
              <a:t> of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simplicity</a:t>
            </a:r>
            <a:r>
              <a:rPr lang="pl-PL" dirty="0"/>
              <a:t>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really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liners</a:t>
            </a:r>
            <a:r>
              <a:rPr lang="pl-PL" dirty="0"/>
              <a:t> for Go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 err="1"/>
              <a:t>Some</a:t>
            </a:r>
            <a:r>
              <a:rPr lang="pl-PL" dirty="0"/>
              <a:t> of </a:t>
            </a:r>
            <a:r>
              <a:rPr lang="pl-PL" dirty="0" err="1"/>
              <a:t>them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threated</a:t>
            </a:r>
            <a:r>
              <a:rPr lang="pl-PL" dirty="0"/>
              <a:t> as standard </a:t>
            </a:r>
            <a:r>
              <a:rPr lang="pl-PL" dirty="0" err="1"/>
              <a:t>eg</a:t>
            </a:r>
            <a:r>
              <a:rPr lang="pl-PL" dirty="0"/>
              <a:t>. </a:t>
            </a:r>
            <a:r>
              <a:rPr lang="pl-PL" dirty="0" err="1">
                <a:hlinkClick r:id="rId2"/>
              </a:rPr>
              <a:t>G</a:t>
            </a:r>
            <a:r>
              <a:rPr lang="pl-PL" dirty="0" err="1">
                <a:hlinkClick r:id="rId2"/>
              </a:rPr>
              <a:t>ometalinter</a:t>
            </a:r>
            <a:endParaRPr lang="pl-PL" dirty="0"/>
          </a:p>
          <a:p>
            <a:r>
              <a:rPr lang="pl-PL" dirty="0"/>
              <a:t>Most </a:t>
            </a:r>
            <a:r>
              <a:rPr lang="pl-PL" dirty="0" err="1"/>
              <a:t>important</a:t>
            </a:r>
            <a:r>
              <a:rPr lang="pl-PL" dirty="0"/>
              <a:t> </a:t>
            </a:r>
            <a:r>
              <a:rPr lang="pl-PL" dirty="0" err="1"/>
              <a:t>ones</a:t>
            </a:r>
            <a:r>
              <a:rPr lang="pl-PL" dirty="0"/>
              <a:t>:</a:t>
            </a:r>
          </a:p>
          <a:p>
            <a:pPr lvl="1" fontAlgn="base"/>
            <a:r>
              <a:rPr lang="pl-PL" dirty="0" err="1"/>
              <a:t>unchecked</a:t>
            </a:r>
            <a:r>
              <a:rPr lang="pl-PL" dirty="0"/>
              <a:t> </a:t>
            </a:r>
            <a:r>
              <a:rPr lang="pl-PL" dirty="0" err="1"/>
              <a:t>errors</a:t>
            </a:r>
            <a:r>
              <a:rPr lang="pl-PL" dirty="0"/>
              <a:t>;</a:t>
            </a:r>
          </a:p>
          <a:p>
            <a:pPr lvl="1" fontAlgn="base"/>
            <a:r>
              <a:rPr lang="pl-PL" dirty="0" err="1"/>
              <a:t>exported</a:t>
            </a:r>
            <a:r>
              <a:rPr lang="pl-PL" dirty="0"/>
              <a:t> </a:t>
            </a:r>
            <a:r>
              <a:rPr lang="pl-PL" dirty="0" err="1"/>
              <a:t>interfaces</a:t>
            </a:r>
            <a:r>
              <a:rPr lang="pl-PL" dirty="0"/>
              <a:t>, </a:t>
            </a:r>
            <a:r>
              <a:rPr lang="pl-PL" dirty="0" err="1"/>
              <a:t>structs</a:t>
            </a:r>
            <a:r>
              <a:rPr lang="pl-PL" dirty="0"/>
              <a:t>, </a:t>
            </a:r>
            <a:r>
              <a:rPr lang="pl-PL" dirty="0" err="1"/>
              <a:t>methods</a:t>
            </a:r>
            <a:r>
              <a:rPr lang="pl-PL" dirty="0"/>
              <a:t> and </a:t>
            </a:r>
            <a:r>
              <a:rPr lang="pl-PL" dirty="0" err="1"/>
              <a:t>functions</a:t>
            </a:r>
            <a:r>
              <a:rPr lang="pl-PL" dirty="0"/>
              <a:t>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comments</a:t>
            </a:r>
            <a:r>
              <a:rPr lang="pl-PL" dirty="0"/>
              <a:t>;</a:t>
            </a:r>
          </a:p>
          <a:p>
            <a:pPr lvl="1" fontAlgn="base"/>
            <a:r>
              <a:rPr lang="pl-PL" dirty="0" err="1"/>
              <a:t>impropely</a:t>
            </a:r>
            <a:r>
              <a:rPr lang="pl-PL" dirty="0"/>
              <a:t> </a:t>
            </a:r>
            <a:r>
              <a:rPr lang="pl-PL" dirty="0" err="1"/>
              <a:t>named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(</a:t>
            </a:r>
            <a:r>
              <a:rPr lang="pl-PL" dirty="0" err="1"/>
              <a:t>even</a:t>
            </a:r>
            <a:r>
              <a:rPr lang="pl-PL" dirty="0"/>
              <a:t> with </a:t>
            </a:r>
            <a:r>
              <a:rPr lang="pl-PL" dirty="0" err="1"/>
              <a:t>underscores</a:t>
            </a:r>
            <a:r>
              <a:rPr lang="pl-PL" dirty="0"/>
              <a:t> in </a:t>
            </a:r>
            <a:r>
              <a:rPr lang="pl-PL" dirty="0" err="1"/>
              <a:t>them</a:t>
            </a:r>
            <a:r>
              <a:rPr lang="pl-PL" dirty="0"/>
              <a:t>, i.e. </a:t>
            </a:r>
            <a:r>
              <a:rPr lang="pl-PL" i="1" dirty="0" err="1"/>
              <a:t>some_variable</a:t>
            </a:r>
            <a:r>
              <a:rPr lang="pl-PL" dirty="0"/>
              <a:t>).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9569730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/>
              <a:t>Linters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 numCol="2">
            <a:normAutofit fontScale="55000" lnSpcReduction="20000"/>
          </a:bodyPr>
          <a:lstStyle/>
          <a:p>
            <a:r>
              <a:rPr lang="pl-PL" u="sng" dirty="0">
                <a:hlinkClick r:id="rId2"/>
              </a:rPr>
              <a:t>go vet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potential</a:t>
            </a:r>
            <a:r>
              <a:rPr lang="pl-PL" dirty="0"/>
              <a:t> </a:t>
            </a:r>
            <a:r>
              <a:rPr lang="pl-PL" dirty="0" err="1"/>
              <a:t>errors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otherwise</a:t>
            </a:r>
            <a:r>
              <a:rPr lang="pl-PL" dirty="0"/>
              <a:t> </a:t>
            </a:r>
            <a:r>
              <a:rPr lang="pl-PL" dirty="0" err="1"/>
              <a:t>compile</a:t>
            </a:r>
            <a:r>
              <a:rPr lang="pl-PL" dirty="0"/>
              <a:t>.</a:t>
            </a:r>
          </a:p>
          <a:p>
            <a:r>
              <a:rPr lang="pl-PL" dirty="0">
                <a:hlinkClick r:id="rId3"/>
              </a:rPr>
              <a:t>go tool vet --shadow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been</a:t>
            </a:r>
            <a:r>
              <a:rPr lang="pl-PL" dirty="0"/>
              <a:t> </a:t>
            </a:r>
            <a:r>
              <a:rPr lang="pl-PL" dirty="0" err="1"/>
              <a:t>unintentionally</a:t>
            </a:r>
            <a:r>
              <a:rPr lang="pl-PL" dirty="0"/>
              <a:t> </a:t>
            </a:r>
            <a:r>
              <a:rPr lang="pl-PL" dirty="0" err="1"/>
              <a:t>shadowed</a:t>
            </a:r>
            <a:r>
              <a:rPr lang="pl-PL" dirty="0"/>
              <a:t>.</a:t>
            </a:r>
          </a:p>
          <a:p>
            <a:r>
              <a:rPr lang="pl-PL" dirty="0">
                <a:hlinkClick r:id="rId4"/>
              </a:rPr>
              <a:t>gotype</a:t>
            </a:r>
            <a:r>
              <a:rPr lang="pl-PL" dirty="0"/>
              <a:t> - </a:t>
            </a:r>
            <a:r>
              <a:rPr lang="pl-PL" dirty="0" err="1"/>
              <a:t>Syntactic</a:t>
            </a:r>
            <a:r>
              <a:rPr lang="pl-PL" dirty="0"/>
              <a:t> and </a:t>
            </a:r>
            <a:r>
              <a:rPr lang="pl-PL" dirty="0" err="1"/>
              <a:t>semantic</a:t>
            </a:r>
            <a:r>
              <a:rPr lang="pl-PL" dirty="0"/>
              <a:t> </a:t>
            </a:r>
            <a:r>
              <a:rPr lang="pl-PL" dirty="0" err="1"/>
              <a:t>analysis</a:t>
            </a:r>
            <a:r>
              <a:rPr lang="pl-PL" dirty="0"/>
              <a:t> </a:t>
            </a:r>
            <a:r>
              <a:rPr lang="pl-PL" dirty="0" err="1"/>
              <a:t>similar</a:t>
            </a:r>
            <a:r>
              <a:rPr lang="pl-PL" dirty="0"/>
              <a:t> to the Go </a:t>
            </a:r>
            <a:r>
              <a:rPr lang="pl-PL" dirty="0" err="1"/>
              <a:t>compiler</a:t>
            </a:r>
            <a:r>
              <a:rPr lang="pl-PL" dirty="0"/>
              <a:t>.</a:t>
            </a:r>
          </a:p>
          <a:p>
            <a:r>
              <a:rPr lang="pl-PL" dirty="0">
                <a:hlinkClick r:id="rId4"/>
              </a:rPr>
              <a:t>gotype -x</a:t>
            </a:r>
            <a:r>
              <a:rPr lang="pl-PL" dirty="0"/>
              <a:t> - </a:t>
            </a:r>
            <a:r>
              <a:rPr lang="pl-PL" dirty="0" err="1"/>
              <a:t>Syntactic</a:t>
            </a:r>
            <a:r>
              <a:rPr lang="pl-PL" dirty="0"/>
              <a:t> and </a:t>
            </a:r>
            <a:r>
              <a:rPr lang="pl-PL" dirty="0" err="1"/>
              <a:t>semantic</a:t>
            </a:r>
            <a:r>
              <a:rPr lang="pl-PL" dirty="0"/>
              <a:t> </a:t>
            </a:r>
            <a:r>
              <a:rPr lang="pl-PL" dirty="0" err="1"/>
              <a:t>analysis</a:t>
            </a:r>
            <a:r>
              <a:rPr lang="pl-PL" dirty="0"/>
              <a:t> in </a:t>
            </a:r>
            <a:r>
              <a:rPr lang="pl-PL" dirty="0" err="1"/>
              <a:t>external</a:t>
            </a:r>
            <a:r>
              <a:rPr lang="pl-PL" dirty="0"/>
              <a:t> test </a:t>
            </a:r>
            <a:r>
              <a:rPr lang="pl-PL" dirty="0" err="1"/>
              <a:t>packages</a:t>
            </a:r>
            <a:r>
              <a:rPr lang="pl-PL" dirty="0"/>
              <a:t> (</a:t>
            </a:r>
            <a:r>
              <a:rPr lang="pl-PL" dirty="0" err="1"/>
              <a:t>similar</a:t>
            </a:r>
            <a:r>
              <a:rPr lang="pl-PL" dirty="0"/>
              <a:t> to the Go </a:t>
            </a:r>
            <a:r>
              <a:rPr lang="pl-PL" dirty="0" err="1"/>
              <a:t>compiler</a:t>
            </a:r>
            <a:r>
              <a:rPr lang="pl-PL" dirty="0"/>
              <a:t>).</a:t>
            </a:r>
          </a:p>
          <a:p>
            <a:r>
              <a:rPr lang="pl-PL" dirty="0">
                <a:hlinkClick r:id="rId5"/>
              </a:rPr>
              <a:t>deadcode</a:t>
            </a:r>
            <a:r>
              <a:rPr lang="pl-PL" dirty="0"/>
              <a:t> - </a:t>
            </a:r>
            <a:r>
              <a:rPr lang="pl-PL" dirty="0" err="1"/>
              <a:t>Finds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.</a:t>
            </a:r>
          </a:p>
          <a:p>
            <a:r>
              <a:rPr lang="pl-PL" dirty="0">
                <a:hlinkClick r:id="rId6"/>
              </a:rPr>
              <a:t>gocyclo</a:t>
            </a:r>
            <a:r>
              <a:rPr lang="pl-PL" dirty="0"/>
              <a:t> - </a:t>
            </a:r>
            <a:r>
              <a:rPr lang="pl-PL" dirty="0" err="1"/>
              <a:t>Computes</a:t>
            </a:r>
            <a:r>
              <a:rPr lang="pl-PL" dirty="0"/>
              <a:t> the </a:t>
            </a:r>
            <a:r>
              <a:rPr lang="pl-PL" dirty="0" err="1"/>
              <a:t>cyclomatic</a:t>
            </a:r>
            <a:r>
              <a:rPr lang="pl-PL" dirty="0"/>
              <a:t> </a:t>
            </a:r>
            <a:r>
              <a:rPr lang="pl-PL" dirty="0" err="1"/>
              <a:t>complexity</a:t>
            </a:r>
            <a:r>
              <a:rPr lang="pl-PL" dirty="0"/>
              <a:t> of </a:t>
            </a:r>
            <a:r>
              <a:rPr lang="pl-PL" dirty="0" err="1"/>
              <a:t>functions</a:t>
            </a:r>
            <a:r>
              <a:rPr lang="pl-PL" dirty="0"/>
              <a:t>.</a:t>
            </a:r>
          </a:p>
          <a:p>
            <a:r>
              <a:rPr lang="pl-PL" dirty="0">
                <a:hlinkClick r:id="rId7"/>
              </a:rPr>
              <a:t>golint</a:t>
            </a:r>
            <a:r>
              <a:rPr lang="pl-PL" dirty="0"/>
              <a:t> - </a:t>
            </a:r>
            <a:r>
              <a:rPr lang="pl-PL" dirty="0" err="1"/>
              <a:t>Google's</a:t>
            </a:r>
            <a:r>
              <a:rPr lang="pl-PL" dirty="0"/>
              <a:t> (</a:t>
            </a:r>
            <a:r>
              <a:rPr lang="pl-PL" dirty="0" err="1"/>
              <a:t>mostly</a:t>
            </a:r>
            <a:r>
              <a:rPr lang="pl-PL" dirty="0"/>
              <a:t> </a:t>
            </a:r>
            <a:r>
              <a:rPr lang="pl-PL" dirty="0" err="1"/>
              <a:t>stylistic</a:t>
            </a:r>
            <a:r>
              <a:rPr lang="pl-PL" dirty="0"/>
              <a:t>) linter.</a:t>
            </a:r>
          </a:p>
          <a:p>
            <a:r>
              <a:rPr lang="pl-PL" dirty="0">
                <a:hlinkClick r:id="rId8"/>
              </a:rPr>
              <a:t>varcheck</a:t>
            </a:r>
            <a:r>
              <a:rPr lang="pl-PL" dirty="0"/>
              <a:t> -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global</a:t>
            </a:r>
            <a:r>
              <a:rPr lang="pl-PL" dirty="0"/>
              <a:t> </a:t>
            </a:r>
            <a:r>
              <a:rPr lang="pl-PL" dirty="0" err="1"/>
              <a:t>variables</a:t>
            </a:r>
            <a:r>
              <a:rPr lang="pl-PL" dirty="0"/>
              <a:t> and </a:t>
            </a:r>
            <a:r>
              <a:rPr lang="pl-PL" dirty="0" err="1"/>
              <a:t>constants</a:t>
            </a:r>
            <a:r>
              <a:rPr lang="pl-PL" dirty="0"/>
              <a:t>.</a:t>
            </a:r>
          </a:p>
          <a:p>
            <a:r>
              <a:rPr lang="pl-PL" dirty="0">
                <a:hlinkClick r:id="rId8"/>
              </a:rPr>
              <a:t>structcheck</a:t>
            </a:r>
            <a:r>
              <a:rPr lang="pl-PL" dirty="0"/>
              <a:t> -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unused</a:t>
            </a:r>
            <a:r>
              <a:rPr lang="pl-PL" dirty="0"/>
              <a:t> </a:t>
            </a:r>
            <a:r>
              <a:rPr lang="pl-PL" dirty="0" err="1"/>
              <a:t>struct</a:t>
            </a:r>
            <a:r>
              <a:rPr lang="pl-PL" dirty="0"/>
              <a:t> </a:t>
            </a:r>
            <a:r>
              <a:rPr lang="pl-PL" dirty="0" err="1"/>
              <a:t>fields</a:t>
            </a:r>
            <a:r>
              <a:rPr lang="pl-PL" dirty="0"/>
              <a:t>.</a:t>
            </a:r>
          </a:p>
          <a:p>
            <a:r>
              <a:rPr lang="pl-PL" dirty="0">
                <a:hlinkClick r:id="rId9"/>
              </a:rPr>
              <a:t>maligned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structs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take</a:t>
            </a:r>
            <a:r>
              <a:rPr lang="pl-PL" dirty="0"/>
              <a:t> less </a:t>
            </a:r>
            <a:r>
              <a:rPr lang="pl-PL" dirty="0" err="1"/>
              <a:t>memory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fields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sorted</a:t>
            </a:r>
            <a:r>
              <a:rPr lang="pl-PL" dirty="0"/>
              <a:t>.</a:t>
            </a:r>
          </a:p>
          <a:p>
            <a:r>
              <a:rPr lang="pl-PL" dirty="0">
                <a:hlinkClick r:id="rId10"/>
              </a:rPr>
              <a:t>errcheck</a:t>
            </a:r>
            <a:r>
              <a:rPr lang="pl-PL" dirty="0"/>
              <a:t> - </a:t>
            </a:r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error return </a:t>
            </a:r>
            <a:r>
              <a:rPr lang="pl-PL" dirty="0" err="1"/>
              <a:t>values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1"/>
              </a:rPr>
              <a:t>megacheck</a:t>
            </a:r>
            <a:r>
              <a:rPr lang="pl-PL" dirty="0"/>
              <a:t> - Run </a:t>
            </a:r>
            <a:r>
              <a:rPr lang="pl-PL" dirty="0" err="1"/>
              <a:t>staticcheck</a:t>
            </a:r>
            <a:r>
              <a:rPr lang="pl-PL" dirty="0"/>
              <a:t>, </a:t>
            </a:r>
            <a:r>
              <a:rPr lang="pl-PL" dirty="0" err="1"/>
              <a:t>gosimple</a:t>
            </a:r>
            <a:r>
              <a:rPr lang="pl-PL" dirty="0"/>
              <a:t> and </a:t>
            </a:r>
            <a:r>
              <a:rPr lang="pl-PL" dirty="0" err="1"/>
              <a:t>unused</a:t>
            </a:r>
            <a:r>
              <a:rPr lang="pl-PL" dirty="0"/>
              <a:t>, </a:t>
            </a:r>
            <a:r>
              <a:rPr lang="pl-PL" dirty="0" err="1"/>
              <a:t>sharing</a:t>
            </a:r>
            <a:r>
              <a:rPr lang="pl-PL" dirty="0"/>
              <a:t> </a:t>
            </a:r>
            <a:r>
              <a:rPr lang="pl-PL" dirty="0" err="1"/>
              <a:t>work</a:t>
            </a:r>
            <a:r>
              <a:rPr lang="pl-PL" dirty="0"/>
              <a:t>.</a:t>
            </a:r>
          </a:p>
          <a:p>
            <a:r>
              <a:rPr lang="pl-PL" dirty="0">
                <a:hlinkClick r:id="rId12"/>
              </a:rPr>
              <a:t>dupl</a:t>
            </a:r>
            <a:r>
              <a:rPr lang="pl-PL" dirty="0"/>
              <a:t> - </a:t>
            </a:r>
            <a:r>
              <a:rPr lang="pl-PL" dirty="0" err="1"/>
              <a:t>Reports</a:t>
            </a:r>
            <a:r>
              <a:rPr lang="pl-PL" dirty="0"/>
              <a:t> </a:t>
            </a:r>
            <a:r>
              <a:rPr lang="pl-PL" dirty="0" err="1"/>
              <a:t>potentially</a:t>
            </a:r>
            <a:r>
              <a:rPr lang="pl-PL" dirty="0"/>
              <a:t> </a:t>
            </a:r>
            <a:r>
              <a:rPr lang="pl-PL" dirty="0" err="1"/>
              <a:t>duplicated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.</a:t>
            </a:r>
          </a:p>
          <a:p>
            <a:r>
              <a:rPr lang="pl-PL" dirty="0">
                <a:hlinkClick r:id="rId13"/>
              </a:rPr>
              <a:t>ineffassign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assignments</a:t>
            </a:r>
            <a:r>
              <a:rPr lang="pl-PL" dirty="0"/>
              <a:t> to </a:t>
            </a:r>
            <a:r>
              <a:rPr lang="pl-PL" i="1" dirty="0" err="1"/>
              <a:t>existing</a:t>
            </a:r>
            <a:r>
              <a:rPr lang="pl-PL" dirty="0"/>
              <a:t> </a:t>
            </a:r>
            <a:r>
              <a:rPr lang="pl-PL" dirty="0" err="1"/>
              <a:t>variables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not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4"/>
              </a:rPr>
              <a:t>interfacer</a:t>
            </a:r>
            <a:r>
              <a:rPr lang="pl-PL" dirty="0"/>
              <a:t> - </a:t>
            </a:r>
            <a:r>
              <a:rPr lang="pl-PL" dirty="0" err="1"/>
              <a:t>Suggest</a:t>
            </a:r>
            <a:r>
              <a:rPr lang="pl-PL" dirty="0"/>
              <a:t> </a:t>
            </a:r>
            <a:r>
              <a:rPr lang="pl-PL" dirty="0" err="1"/>
              <a:t>narrower</a:t>
            </a:r>
            <a:r>
              <a:rPr lang="pl-PL" dirty="0"/>
              <a:t> </a:t>
            </a:r>
            <a:r>
              <a:rPr lang="pl-PL" dirty="0" err="1"/>
              <a:t>interfaces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used</a:t>
            </a:r>
            <a:r>
              <a:rPr lang="pl-PL" dirty="0"/>
              <a:t>.</a:t>
            </a:r>
          </a:p>
          <a:p>
            <a:r>
              <a:rPr lang="pl-PL" dirty="0">
                <a:hlinkClick r:id="rId15"/>
              </a:rPr>
              <a:t>unconvert</a:t>
            </a:r>
            <a:r>
              <a:rPr lang="pl-PL" dirty="0"/>
              <a:t> - </a:t>
            </a:r>
            <a:r>
              <a:rPr lang="pl-PL" dirty="0" err="1"/>
              <a:t>Detect</a:t>
            </a:r>
            <a:r>
              <a:rPr lang="pl-PL" dirty="0"/>
              <a:t> </a:t>
            </a:r>
            <a:r>
              <a:rPr lang="pl-PL" dirty="0" err="1"/>
              <a:t>redundant</a:t>
            </a:r>
            <a:r>
              <a:rPr lang="pl-PL" dirty="0"/>
              <a:t> </a:t>
            </a:r>
            <a:r>
              <a:rPr lang="pl-PL" dirty="0" err="1"/>
              <a:t>type</a:t>
            </a:r>
            <a:r>
              <a:rPr lang="pl-PL" dirty="0"/>
              <a:t> </a:t>
            </a:r>
            <a:r>
              <a:rPr lang="pl-PL" dirty="0" err="1"/>
              <a:t>conversions</a:t>
            </a:r>
            <a:r>
              <a:rPr lang="pl-PL" dirty="0"/>
              <a:t>.</a:t>
            </a:r>
          </a:p>
          <a:p>
            <a:r>
              <a:rPr lang="pl-PL" dirty="0">
                <a:hlinkClick r:id="rId16"/>
              </a:rPr>
              <a:t>goconst</a:t>
            </a:r>
            <a:r>
              <a:rPr lang="pl-PL" dirty="0"/>
              <a:t> - </a:t>
            </a:r>
            <a:r>
              <a:rPr lang="pl-PL" dirty="0" err="1"/>
              <a:t>Finds</a:t>
            </a:r>
            <a:r>
              <a:rPr lang="pl-PL" dirty="0"/>
              <a:t> </a:t>
            </a:r>
            <a:r>
              <a:rPr lang="pl-PL" dirty="0" err="1"/>
              <a:t>repeated</a:t>
            </a:r>
            <a:r>
              <a:rPr lang="pl-PL" dirty="0"/>
              <a:t> </a:t>
            </a:r>
            <a:r>
              <a:rPr lang="pl-PL" dirty="0" err="1"/>
              <a:t>strings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be </a:t>
            </a:r>
            <a:r>
              <a:rPr lang="pl-PL" dirty="0" err="1"/>
              <a:t>replaced</a:t>
            </a:r>
            <a:r>
              <a:rPr lang="pl-PL" dirty="0"/>
              <a:t> by a </a:t>
            </a:r>
            <a:r>
              <a:rPr lang="pl-PL" dirty="0" err="1"/>
              <a:t>constant</a:t>
            </a:r>
            <a:r>
              <a:rPr lang="pl-PL" dirty="0"/>
              <a:t>.</a:t>
            </a:r>
          </a:p>
          <a:p>
            <a:r>
              <a:rPr lang="pl-PL" dirty="0">
                <a:hlinkClick r:id="rId17"/>
              </a:rPr>
              <a:t>gosec</a:t>
            </a:r>
            <a:r>
              <a:rPr lang="pl-PL" dirty="0"/>
              <a:t> - </a:t>
            </a:r>
            <a:r>
              <a:rPr lang="pl-PL" dirty="0" err="1"/>
              <a:t>Inspects</a:t>
            </a:r>
            <a:r>
              <a:rPr lang="pl-PL" dirty="0"/>
              <a:t> </a:t>
            </a:r>
            <a:r>
              <a:rPr lang="pl-PL" dirty="0" err="1"/>
              <a:t>source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for </a:t>
            </a:r>
            <a:r>
              <a:rPr lang="pl-PL" dirty="0" err="1"/>
              <a:t>security</a:t>
            </a:r>
            <a:r>
              <a:rPr lang="pl-PL" dirty="0"/>
              <a:t> </a:t>
            </a:r>
            <a:r>
              <a:rPr lang="pl-PL" dirty="0" err="1"/>
              <a:t>problems</a:t>
            </a:r>
            <a:r>
              <a:rPr lang="pl-PL" dirty="0"/>
              <a:t> by </a:t>
            </a:r>
            <a:r>
              <a:rPr lang="pl-PL" dirty="0" err="1"/>
              <a:t>scanning</a:t>
            </a:r>
            <a:r>
              <a:rPr lang="pl-PL" dirty="0"/>
              <a:t> the Go AST.</a:t>
            </a:r>
          </a:p>
          <a:p>
            <a:br>
              <a:rPr lang="pl-PL" dirty="0"/>
            </a:b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7981469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7748" y="2514600"/>
            <a:ext cx="11665296" cy="2819400"/>
          </a:xfrm>
        </p:spPr>
        <p:txBody>
          <a:bodyPr>
            <a:normAutofit/>
          </a:bodyPr>
          <a:lstStyle/>
          <a:p>
            <a:pPr algn="ctr"/>
            <a:r>
              <a:rPr lang="en-US" sz="4400" dirty="0" err="1"/>
              <a:t>github.com</a:t>
            </a:r>
            <a:r>
              <a:rPr lang="en-US" sz="4400" dirty="0"/>
              <a:t>/</a:t>
            </a:r>
            <a:r>
              <a:rPr lang="en-US" sz="4400" dirty="0" err="1"/>
              <a:t>mateuszdyminski</a:t>
            </a:r>
            <a:r>
              <a:rPr lang="en-US" sz="4400" dirty="0"/>
              <a:t>/clean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372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Documentation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39B5C50-CCA2-0D4C-9EEF-46E1AECBB5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7474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Documentation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 fontScale="92500" lnSpcReduction="10000"/>
          </a:bodyPr>
          <a:lstStyle/>
          <a:p>
            <a:r>
              <a:rPr lang="pl-PL" dirty="0" err="1"/>
              <a:t>Documentation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huge</a:t>
            </a:r>
            <a:r>
              <a:rPr lang="pl-PL" dirty="0"/>
              <a:t> part of </a:t>
            </a:r>
            <a:r>
              <a:rPr lang="pl-PL" dirty="0" err="1"/>
              <a:t>making</a:t>
            </a:r>
            <a:r>
              <a:rPr lang="pl-PL" dirty="0"/>
              <a:t> software </a:t>
            </a:r>
            <a:r>
              <a:rPr lang="pl-PL" dirty="0" err="1"/>
              <a:t>accessible</a:t>
            </a:r>
            <a:r>
              <a:rPr lang="pl-PL" dirty="0"/>
              <a:t> and </a:t>
            </a:r>
            <a:r>
              <a:rPr lang="pl-PL" dirty="0" err="1"/>
              <a:t>maintainable</a:t>
            </a:r>
            <a:r>
              <a:rPr lang="pl-PL" dirty="0"/>
              <a:t>. </a:t>
            </a:r>
            <a:r>
              <a:rPr lang="pl-PL" dirty="0" err="1"/>
              <a:t>Its</a:t>
            </a:r>
            <a:r>
              <a:rPr lang="pl-PL" dirty="0"/>
              <a:t> one of </a:t>
            </a:r>
            <a:r>
              <a:rPr lang="pl-PL" dirty="0" err="1"/>
              <a:t>characteristic</a:t>
            </a:r>
            <a:r>
              <a:rPr lang="pl-PL" dirty="0"/>
              <a:t> of </a:t>
            </a:r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/>
              <a:t>Go </a:t>
            </a:r>
            <a:r>
              <a:rPr lang="pl-PL" dirty="0" err="1"/>
              <a:t>has</a:t>
            </a:r>
            <a:r>
              <a:rPr lang="pl-PL" dirty="0"/>
              <a:t> a </a:t>
            </a:r>
            <a:r>
              <a:rPr lang="pl-PL" dirty="0" err="1"/>
              <a:t>great</a:t>
            </a:r>
            <a:r>
              <a:rPr lang="pl-PL" dirty="0"/>
              <a:t> </a:t>
            </a:r>
            <a:r>
              <a:rPr lang="pl-PL" dirty="0" err="1"/>
              <a:t>emphasis</a:t>
            </a:r>
            <a:r>
              <a:rPr lang="pl-PL" dirty="0"/>
              <a:t> on </a:t>
            </a:r>
            <a:r>
              <a:rPr lang="pl-PL" dirty="0" err="1"/>
              <a:t>simple</a:t>
            </a:r>
            <a:r>
              <a:rPr lang="pl-PL" dirty="0"/>
              <a:t>, no-</a:t>
            </a:r>
            <a:r>
              <a:rPr lang="pl-PL" dirty="0" err="1"/>
              <a:t>nonsense</a:t>
            </a:r>
            <a:r>
              <a:rPr lang="pl-PL" dirty="0"/>
              <a:t> </a:t>
            </a:r>
            <a:r>
              <a:rPr lang="pl-PL" dirty="0" err="1"/>
              <a:t>documentation</a:t>
            </a:r>
            <a:r>
              <a:rPr lang="pl-PL" dirty="0"/>
              <a:t> </a:t>
            </a:r>
            <a:r>
              <a:rPr lang="pl-PL" dirty="0" err="1"/>
              <a:t>right</a:t>
            </a:r>
            <a:r>
              <a:rPr lang="pl-PL" dirty="0"/>
              <a:t> out of the </a:t>
            </a:r>
            <a:r>
              <a:rPr lang="pl-PL" dirty="0" err="1"/>
              <a:t>box</a:t>
            </a:r>
            <a:r>
              <a:rPr lang="pl-PL" dirty="0"/>
              <a:t>.</a:t>
            </a:r>
          </a:p>
          <a:p>
            <a:r>
              <a:rPr lang="pl-PL" dirty="0"/>
              <a:t>The </a:t>
            </a:r>
            <a:r>
              <a:rPr lang="pl-PL" dirty="0" err="1"/>
              <a:t>comments</a:t>
            </a:r>
            <a:r>
              <a:rPr lang="pl-PL" dirty="0"/>
              <a:t> </a:t>
            </a:r>
            <a:r>
              <a:rPr lang="pl-PL" dirty="0" err="1"/>
              <a:t>read</a:t>
            </a:r>
            <a:r>
              <a:rPr lang="pl-PL" dirty="0"/>
              <a:t> by </a:t>
            </a:r>
            <a:r>
              <a:rPr lang="pl-PL" dirty="0" err="1"/>
              <a:t>godoc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not </a:t>
            </a:r>
            <a:r>
              <a:rPr lang="pl-PL" dirty="0" err="1"/>
              <a:t>language</a:t>
            </a:r>
            <a:r>
              <a:rPr lang="pl-PL" dirty="0"/>
              <a:t> </a:t>
            </a:r>
            <a:r>
              <a:rPr lang="pl-PL" dirty="0" err="1"/>
              <a:t>constructs</a:t>
            </a:r>
            <a:r>
              <a:rPr lang="pl-PL" dirty="0"/>
              <a:t> (as with </a:t>
            </a:r>
            <a:r>
              <a:rPr lang="pl-PL" dirty="0" err="1"/>
              <a:t>Docstring</a:t>
            </a:r>
            <a:r>
              <a:rPr lang="pl-PL" dirty="0"/>
              <a:t>) nor </a:t>
            </a:r>
            <a:r>
              <a:rPr lang="pl-PL" dirty="0" err="1"/>
              <a:t>must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own</a:t>
            </a:r>
            <a:r>
              <a:rPr lang="pl-PL" dirty="0"/>
              <a:t> </a:t>
            </a:r>
            <a:r>
              <a:rPr lang="pl-PL" dirty="0" err="1"/>
              <a:t>machine-readable</a:t>
            </a:r>
            <a:r>
              <a:rPr lang="pl-PL" dirty="0"/>
              <a:t> </a:t>
            </a:r>
            <a:r>
              <a:rPr lang="pl-PL" dirty="0" err="1"/>
              <a:t>syntax</a:t>
            </a:r>
            <a:r>
              <a:rPr lang="pl-PL" dirty="0"/>
              <a:t> (as with </a:t>
            </a:r>
            <a:r>
              <a:rPr lang="pl-PL" dirty="0" err="1"/>
              <a:t>Javadoc</a:t>
            </a:r>
            <a:r>
              <a:rPr lang="pl-PL" dirty="0"/>
              <a:t>).</a:t>
            </a:r>
          </a:p>
          <a:p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documentation</a:t>
            </a:r>
            <a:r>
              <a:rPr lang="pl-PL" dirty="0"/>
              <a:t> in one place: </a:t>
            </a:r>
            <a:r>
              <a:rPr lang="pl-PL" dirty="0">
                <a:hlinkClick r:id="rId2"/>
              </a:rPr>
              <a:t>https://godoc.org/</a:t>
            </a:r>
            <a:endParaRPr lang="pl-PL" dirty="0"/>
          </a:p>
          <a:p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run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local</a:t>
            </a:r>
            <a:r>
              <a:rPr lang="pl-PL" dirty="0"/>
              <a:t> </a:t>
            </a:r>
            <a:r>
              <a:rPr lang="pl-PL" dirty="0" err="1"/>
              <a:t>server</a:t>
            </a:r>
            <a:r>
              <a:rPr lang="pl-PL" dirty="0"/>
              <a:t> with </a:t>
            </a:r>
            <a:r>
              <a:rPr lang="pl-PL" dirty="0" err="1"/>
              <a:t>godoc</a:t>
            </a:r>
            <a:endParaRPr lang="pl-PL" dirty="0"/>
          </a:p>
          <a:p>
            <a:r>
              <a:rPr lang="pl-PL" dirty="0" err="1"/>
              <a:t>Example</a:t>
            </a:r>
            <a:r>
              <a:rPr lang="pl-PL" dirty="0"/>
              <a:t>: </a:t>
            </a:r>
            <a:r>
              <a:rPr lang="pl-PL" dirty="0">
                <a:hlinkClick r:id="rId3"/>
              </a:rPr>
              <a:t>https://godoc.org/github.com/mateuszdyminski/bloom-filter/bloom</a:t>
            </a:r>
            <a:endParaRPr lang="pl-PL" dirty="0"/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42482734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59614" y="2514600"/>
            <a:ext cx="8692399" cy="2570584"/>
          </a:xfrm>
        </p:spPr>
        <p:txBody>
          <a:bodyPr/>
          <a:lstStyle/>
          <a:p>
            <a:r>
              <a:rPr lang="pl-PL" dirty="0"/>
              <a:t>But </a:t>
            </a:r>
            <a:r>
              <a:rPr lang="pl-PL" dirty="0" err="1"/>
              <a:t>sometimes</a:t>
            </a:r>
            <a:r>
              <a:rPr lang="pl-PL" dirty="0"/>
              <a:t> Go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clean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21EACCDA-5DE4-1743-B95B-53CBF6D8CAA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41503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401955-8110-6248-8B9E-F148B6233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69876" y="0"/>
            <a:ext cx="9144001" cy="452592"/>
          </a:xfrm>
        </p:spPr>
        <p:txBody>
          <a:bodyPr>
            <a:normAutofit fontScale="90000"/>
          </a:bodyPr>
          <a:lstStyle/>
          <a:p>
            <a:r>
              <a:rPr lang="pl-PL" dirty="0"/>
              <a:t>Go </a:t>
            </a:r>
            <a:r>
              <a:rPr lang="pl-PL" dirty="0" err="1"/>
              <a:t>concurrency</a:t>
            </a:r>
            <a:r>
              <a:rPr lang="pl-PL" dirty="0"/>
              <a:t> </a:t>
            </a:r>
            <a:r>
              <a:rPr lang="pl-PL" dirty="0" err="1"/>
              <a:t>sometime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Clean</a:t>
            </a:r>
            <a:endParaRPr lang="pl-PL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DB7310C-47F5-8C45-841B-BCD81C3371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pl-PL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B1F38167-DD8A-0746-A782-4E7BCE932046}"/>
              </a:ext>
            </a:extLst>
          </p:cNvPr>
          <p:cNvSpPr txBox="1">
            <a:spLocks/>
          </p:cNvSpPr>
          <p:nvPr/>
        </p:nvSpPr>
        <p:spPr>
          <a:xfrm>
            <a:off x="1269876" y="452592"/>
            <a:ext cx="9144001" cy="6405408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200"/>
              </a:spcBef>
              <a:buNone/>
            </a:pP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sumFiles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struct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{},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root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 (&lt;-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&lt;-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For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each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regular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file, start a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goroutine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that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sums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the file and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sends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the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on c.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9CDCFE"/>
                </a:solidFill>
                <a:latin typeface="Menlo" panose="020B0609030804020204" pitchFamily="49" charset="0"/>
              </a:rPr>
              <a:t>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 err="1">
                <a:solidFill>
                  <a:srgbClr val="9CDCFE"/>
                </a:solidFill>
                <a:latin typeface="Menlo" panose="020B0609030804020204" pitchFamily="49" charset="0"/>
              </a:rPr>
              <a:t>errc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make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chan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var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9CDCFE"/>
                </a:solidFill>
                <a:latin typeface="Menlo" panose="020B0609030804020204" pitchFamily="49" charset="0"/>
              </a:rPr>
              <a:t>wg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sync.WaitGroup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filepath.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Walk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root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path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string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info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os.FileInfo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 </a:t>
            </a:r>
            <a:r>
              <a:rPr lang="pl-PL" sz="1000" dirty="0">
                <a:solidFill>
                  <a:srgbClr val="4EC9B0"/>
                </a:solidFill>
                <a:latin typeface="Menlo" panose="020B0609030804020204" pitchFamily="49" charset="0"/>
              </a:rPr>
              <a:t>error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!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info.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Mode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IsRegular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wg.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Add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9CDCFE"/>
                </a:solidFill>
                <a:latin typeface="Menlo" panose="020B0609030804020204" pitchFamily="49" charset="0"/>
              </a:rPr>
              <a:t>data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ioutil.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ReadFile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path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select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case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c &lt;-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result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{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path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, md5.</a:t>
            </a:r>
            <a:r>
              <a:rPr lang="pl-PL" sz="1000" dirty="0">
                <a:solidFill>
                  <a:srgbClr val="DCDCAA"/>
                </a:solidFill>
                <a:latin typeface="Menlo" panose="020B0609030804020204" pitchFamily="49" charset="0"/>
              </a:rPr>
              <a:t>Sum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(data),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}: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case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wg.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Abort the walk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if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is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closed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select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case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errors.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New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000" dirty="0">
                <a:solidFill>
                  <a:srgbClr val="CE9178"/>
                </a:solidFill>
                <a:latin typeface="Menlo" panose="020B0609030804020204" pitchFamily="49" charset="0"/>
              </a:rPr>
              <a:t>"walk </a:t>
            </a:r>
            <a:r>
              <a:rPr lang="pl-PL" sz="1000" dirty="0" err="1">
                <a:solidFill>
                  <a:srgbClr val="CE9178"/>
                </a:solidFill>
                <a:latin typeface="Menlo" panose="020B0609030804020204" pitchFamily="49" charset="0"/>
              </a:rPr>
              <a:t>canceled</a:t>
            </a:r>
            <a:r>
              <a:rPr lang="pl-PL" sz="1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C586C0"/>
                </a:solidFill>
                <a:latin typeface="Menlo" panose="020B0609030804020204" pitchFamily="49" charset="0"/>
              </a:rPr>
              <a:t>default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: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}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Walk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has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returned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so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all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calls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to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wg.Add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are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done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go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wg.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Wait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000" dirty="0" err="1">
                <a:solidFill>
                  <a:srgbClr val="DCDCAA"/>
                </a:solidFill>
                <a:latin typeface="Menlo" panose="020B0609030804020204" pitchFamily="49" charset="0"/>
              </a:rPr>
              <a:t>close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(c)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// No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select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needed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here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,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since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errc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is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1000" dirty="0" err="1">
                <a:solidFill>
                  <a:srgbClr val="6A9955"/>
                </a:solidFill>
                <a:latin typeface="Menlo" panose="020B0609030804020204" pitchFamily="49" charset="0"/>
              </a:rPr>
              <a:t>buffered</a:t>
            </a:r>
            <a:r>
              <a:rPr lang="pl-PL" sz="1000" dirty="0">
                <a:solidFill>
                  <a:srgbClr val="6A9955"/>
                </a:solidFill>
                <a:latin typeface="Menlo" panose="020B0609030804020204" pitchFamily="49" charset="0"/>
              </a:rPr>
              <a:t>.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errc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&lt;-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}()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000" dirty="0">
                <a:solidFill>
                  <a:srgbClr val="C586C0"/>
                </a:solidFill>
                <a:latin typeface="Menlo" panose="020B0609030804020204" pitchFamily="49" charset="0"/>
              </a:rPr>
              <a:t>return</a:t>
            </a: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 c, </a:t>
            </a:r>
            <a:r>
              <a:rPr lang="pl-PL" sz="1000" dirty="0" err="1">
                <a:solidFill>
                  <a:srgbClr val="D4D4D4"/>
                </a:solidFill>
                <a:latin typeface="Menlo" panose="020B0609030804020204" pitchFamily="49" charset="0"/>
              </a:rPr>
              <a:t>errc</a:t>
            </a:r>
            <a:endParaRPr lang="pl-PL" sz="1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41486779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 dirty="0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00E95026-16BA-FE41-A951-2AF173BB07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916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learn</a:t>
            </a:r>
            <a:r>
              <a:rPr lang="pl-PL" dirty="0"/>
              <a:t> Go in 24h</a:t>
            </a:r>
          </a:p>
          <a:p>
            <a:pPr lvl="1"/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tour.golang.org</a:t>
            </a:r>
            <a:endParaRPr lang="pl-PL" dirty="0"/>
          </a:p>
          <a:p>
            <a:pPr lvl="1"/>
            <a:r>
              <a:rPr lang="pl-PL" dirty="0" err="1"/>
              <a:t>https</a:t>
            </a:r>
            <a:r>
              <a:rPr lang="pl-PL" dirty="0"/>
              <a:t>://</a:t>
            </a:r>
            <a:r>
              <a:rPr lang="pl-PL" dirty="0" err="1"/>
              <a:t>golang.org</a:t>
            </a:r>
            <a:r>
              <a:rPr lang="pl-PL" dirty="0"/>
              <a:t>/</a:t>
            </a:r>
            <a:r>
              <a:rPr lang="pl-PL" dirty="0" err="1"/>
              <a:t>doc</a:t>
            </a:r>
            <a:r>
              <a:rPr lang="pl-PL" dirty="0"/>
              <a:t>/</a:t>
            </a:r>
            <a:r>
              <a:rPr lang="pl-PL" dirty="0" err="1"/>
              <a:t>effective_go.html</a:t>
            </a:r>
            <a:endParaRPr lang="pl-PL" dirty="0"/>
          </a:p>
          <a:p>
            <a:r>
              <a:rPr lang="pl-PL" dirty="0" err="1"/>
              <a:t>After</a:t>
            </a:r>
            <a:r>
              <a:rPr lang="pl-PL" dirty="0"/>
              <a:t> 24h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write</a:t>
            </a:r>
            <a:r>
              <a:rPr lang="pl-PL" dirty="0"/>
              <a:t> </a:t>
            </a:r>
            <a:r>
              <a:rPr lang="pl-PL" dirty="0" err="1"/>
              <a:t>production</a:t>
            </a:r>
            <a:r>
              <a:rPr lang="pl-PL" dirty="0"/>
              <a:t> </a:t>
            </a:r>
            <a:r>
              <a:rPr lang="pl-PL" dirty="0" err="1"/>
              <a:t>grade</a:t>
            </a:r>
            <a:r>
              <a:rPr lang="pl-PL" dirty="0"/>
              <a:t> </a:t>
            </a:r>
            <a:r>
              <a:rPr lang="pl-PL" dirty="0" err="1"/>
              <a:t>code</a:t>
            </a:r>
            <a:endParaRPr lang="pl-PL" dirty="0"/>
          </a:p>
          <a:p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written</a:t>
            </a:r>
            <a:r>
              <a:rPr lang="pl-PL" dirty="0"/>
              <a:t> 10(6) </a:t>
            </a:r>
            <a:r>
              <a:rPr lang="pl-PL" dirty="0" err="1"/>
              <a:t>years</a:t>
            </a:r>
            <a:r>
              <a:rPr lang="pl-PL" dirty="0"/>
              <a:t> ago </a:t>
            </a:r>
            <a:r>
              <a:rPr lang="pl-PL" dirty="0" err="1"/>
              <a:t>looks</a:t>
            </a:r>
            <a:r>
              <a:rPr lang="pl-PL" dirty="0"/>
              <a:t> </a:t>
            </a:r>
            <a:r>
              <a:rPr lang="pl-PL" dirty="0" err="1"/>
              <a:t>almost</a:t>
            </a:r>
            <a:r>
              <a:rPr lang="pl-PL" dirty="0"/>
              <a:t> the same as </a:t>
            </a:r>
            <a:r>
              <a:rPr lang="pl-PL" dirty="0" err="1"/>
              <a:t>Golang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written</a:t>
            </a:r>
            <a:r>
              <a:rPr lang="pl-PL" dirty="0"/>
              <a:t> </a:t>
            </a:r>
            <a:r>
              <a:rPr lang="pl-PL" dirty="0" err="1"/>
              <a:t>nowadays</a:t>
            </a:r>
            <a:r>
              <a:rPr lang="pl-PL" dirty="0"/>
              <a:t>.</a:t>
            </a:r>
          </a:p>
          <a:p>
            <a:r>
              <a:rPr lang="pl-PL" dirty="0"/>
              <a:t>Go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looks</a:t>
            </a:r>
            <a:r>
              <a:rPr lang="pl-PL" dirty="0"/>
              <a:t> </a:t>
            </a:r>
            <a:r>
              <a:rPr lang="pl-PL" dirty="0" err="1"/>
              <a:t>boring</a:t>
            </a:r>
            <a:r>
              <a:rPr lang="pl-PL" dirty="0"/>
              <a:t> and </a:t>
            </a:r>
            <a:r>
              <a:rPr lang="pl-PL" dirty="0" err="1"/>
              <a:t>ugly</a:t>
            </a:r>
            <a:r>
              <a:rPr lang="pl-PL" dirty="0"/>
              <a:t> – but 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</a:t>
            </a:r>
            <a:r>
              <a:rPr lang="pl-PL" dirty="0" err="1"/>
              <a:t>know</a:t>
            </a:r>
            <a:r>
              <a:rPr lang="pl-PL" dirty="0"/>
              <a:t> </a:t>
            </a:r>
            <a:r>
              <a:rPr lang="pl-PL" dirty="0" err="1"/>
              <a:t>what’s</a:t>
            </a:r>
            <a:r>
              <a:rPr lang="pl-PL" dirty="0"/>
              <a:t> </a:t>
            </a:r>
            <a:r>
              <a:rPr lang="pl-PL" dirty="0" err="1"/>
              <a:t>doing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in the </a:t>
            </a:r>
            <a:r>
              <a:rPr lang="pl-PL" dirty="0" err="1"/>
              <a:t>middle</a:t>
            </a:r>
            <a:r>
              <a:rPr lang="pl-PL" dirty="0"/>
              <a:t> of the </a:t>
            </a:r>
            <a:r>
              <a:rPr lang="pl-PL" dirty="0" err="1"/>
              <a:t>night</a:t>
            </a:r>
            <a:r>
              <a:rPr lang="pl-PL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579038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dirty="0" err="1"/>
              <a:t>Summary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1772816"/>
            <a:ext cx="9134391" cy="4246984"/>
          </a:xfrm>
        </p:spPr>
        <p:txBody>
          <a:bodyPr>
            <a:normAutofit/>
          </a:bodyPr>
          <a:lstStyle/>
          <a:p>
            <a:r>
              <a:rPr lang="en-US" dirty="0"/>
              <a:t>Writing clean code in Go is really easy</a:t>
            </a:r>
          </a:p>
          <a:p>
            <a:pPr lvl="1"/>
            <a:r>
              <a:rPr lang="en-US" dirty="0"/>
              <a:t>Go as programming language supports you in writing Clean Code</a:t>
            </a:r>
          </a:p>
          <a:p>
            <a:pPr lvl="1"/>
            <a:r>
              <a:rPr lang="en-US" dirty="0"/>
              <a:t>Creators of Go sacrifice lots of new fancy features to preserve cleanliness of code</a:t>
            </a:r>
          </a:p>
          <a:p>
            <a:r>
              <a:rPr lang="en-US" dirty="0"/>
              <a:t>Go supports clean code by design</a:t>
            </a:r>
          </a:p>
          <a:p>
            <a:pPr lvl="1"/>
            <a:r>
              <a:rPr lang="en-US" dirty="0"/>
              <a:t>Go does not implementing features from different paradigms</a:t>
            </a:r>
          </a:p>
          <a:p>
            <a:r>
              <a:rPr lang="en-US" dirty="0"/>
              <a:t>Every programmer should learn Go</a:t>
            </a:r>
          </a:p>
          <a:p>
            <a:pPr lvl="1"/>
            <a:r>
              <a:rPr lang="en-US" dirty="0"/>
              <a:t>Hopefully it’s obvious : 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227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you!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821B9F75-8197-9A49-AA1B-58663492B3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03263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7D6631-D1F3-B349-9F70-72F8BAC103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r>
              <a:rPr lang="pl-PL" dirty="0"/>
              <a:t>(s)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BFFB0E-41B2-CC49-AE06-664D6431881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4" name="Content Placeholder 4">
            <a:extLst>
              <a:ext uri="{FF2B5EF4-FFF2-40B4-BE49-F238E27FC236}">
                <a16:creationId xmlns:a16="http://schemas.microsoft.com/office/drawing/2014/main" id="{5A6293C6-DB82-7A49-99DB-BEBB876736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1790" y="4691526"/>
            <a:ext cx="3677035" cy="4999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83944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144001" cy="1319808"/>
          </a:xfrm>
        </p:spPr>
        <p:txBody>
          <a:bodyPr/>
          <a:lstStyle/>
          <a:p>
            <a:r>
              <a:rPr lang="pl-PL" sz="3200" dirty="0" err="1"/>
              <a:t>Clean</a:t>
            </a:r>
            <a:r>
              <a:rPr lang="pl-PL" sz="3200" dirty="0"/>
              <a:t> </a:t>
            </a:r>
            <a:r>
              <a:rPr lang="pl-PL" sz="3200" dirty="0" err="1"/>
              <a:t>Code</a:t>
            </a:r>
            <a:r>
              <a:rPr lang="pl-PL" sz="3200" dirty="0"/>
              <a:t> </a:t>
            </a:r>
            <a:r>
              <a:rPr lang="pl-PL" sz="3200" dirty="0" err="1"/>
              <a:t>definition</a:t>
            </a:r>
            <a:br>
              <a:rPr lang="pl-PL" sz="3200" dirty="0"/>
            </a:br>
            <a:r>
              <a:rPr lang="pl-PL" sz="2400" dirty="0" err="1"/>
              <a:t>Bjarne</a:t>
            </a:r>
            <a:r>
              <a:rPr lang="pl-PL" sz="2400" dirty="0"/>
              <a:t> </a:t>
            </a:r>
            <a:r>
              <a:rPr lang="pl-PL" sz="2400" dirty="0" err="1"/>
              <a:t>Stroustrup</a:t>
            </a:r>
            <a:r>
              <a:rPr lang="pl-PL" sz="2400" dirty="0"/>
              <a:t> - </a:t>
            </a:r>
            <a:r>
              <a:rPr lang="pl-PL" sz="2400" dirty="0" err="1"/>
              <a:t>inventor</a:t>
            </a:r>
            <a:r>
              <a:rPr lang="pl-PL" sz="2400" dirty="0"/>
              <a:t> of C++</a:t>
            </a:r>
            <a:endParaRPr lang="en-US" sz="24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492896"/>
            <a:ext cx="9134391" cy="411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3200" i="1" dirty="0"/>
              <a:t>I </a:t>
            </a:r>
            <a:r>
              <a:rPr lang="pl-PL" sz="3200" i="1" dirty="0" err="1"/>
              <a:t>like</a:t>
            </a:r>
            <a:r>
              <a:rPr lang="pl-PL" sz="3200" i="1" dirty="0"/>
              <a:t> my </a:t>
            </a:r>
            <a:r>
              <a:rPr lang="pl-PL" sz="3200" i="1" dirty="0" err="1"/>
              <a:t>code</a:t>
            </a:r>
            <a:r>
              <a:rPr lang="pl-PL" sz="3200" i="1" dirty="0"/>
              <a:t> to be elegant and </a:t>
            </a:r>
            <a:r>
              <a:rPr lang="pl-PL" sz="3200" i="1" dirty="0" err="1"/>
              <a:t>efficient</a:t>
            </a:r>
            <a:r>
              <a:rPr lang="pl-PL" sz="3200" i="1" dirty="0"/>
              <a:t>. The </a:t>
            </a:r>
            <a:r>
              <a:rPr lang="pl-PL" sz="3200" i="1" dirty="0" err="1"/>
              <a:t>logic</a:t>
            </a:r>
            <a:r>
              <a:rPr lang="pl-PL" sz="3200" i="1" dirty="0"/>
              <a:t> </a:t>
            </a:r>
            <a:r>
              <a:rPr lang="pl-PL" sz="3200" i="1" dirty="0" err="1"/>
              <a:t>should</a:t>
            </a:r>
            <a:r>
              <a:rPr lang="pl-PL" sz="3200" i="1" dirty="0"/>
              <a:t> be </a:t>
            </a:r>
            <a:r>
              <a:rPr lang="pl-PL" sz="3200" b="1" i="1" dirty="0" err="1"/>
              <a:t>straightforward</a:t>
            </a:r>
            <a:r>
              <a:rPr lang="pl-PL" sz="3200" i="1" dirty="0"/>
              <a:t> and </a:t>
            </a:r>
            <a:r>
              <a:rPr lang="pl-PL" sz="3200" i="1" dirty="0" err="1"/>
              <a:t>make</a:t>
            </a:r>
            <a:r>
              <a:rPr lang="pl-PL" sz="3200" i="1" dirty="0"/>
              <a:t> </a:t>
            </a:r>
            <a:r>
              <a:rPr lang="pl-PL" sz="3200" i="1" dirty="0" err="1"/>
              <a:t>it</a:t>
            </a:r>
            <a:r>
              <a:rPr lang="pl-PL" sz="3200" i="1" dirty="0"/>
              <a:t> hard for </a:t>
            </a:r>
            <a:r>
              <a:rPr lang="pl-PL" sz="3200" i="1" dirty="0" err="1"/>
              <a:t>bugs</a:t>
            </a:r>
            <a:r>
              <a:rPr lang="pl-PL" sz="3200" i="1" dirty="0"/>
              <a:t> to </a:t>
            </a:r>
            <a:r>
              <a:rPr lang="pl-PL" sz="3200" i="1" dirty="0" err="1"/>
              <a:t>hide</a:t>
            </a:r>
            <a:r>
              <a:rPr lang="pl-PL" sz="3200" i="1" dirty="0"/>
              <a:t>, the </a:t>
            </a:r>
            <a:r>
              <a:rPr lang="pl-PL" sz="3200" i="1" dirty="0" err="1"/>
              <a:t>dependencies</a:t>
            </a:r>
            <a:r>
              <a:rPr lang="pl-PL" sz="3200" i="1" dirty="0"/>
              <a:t> </a:t>
            </a:r>
            <a:r>
              <a:rPr lang="pl-PL" sz="3200" i="1" dirty="0" err="1"/>
              <a:t>minimal</a:t>
            </a:r>
            <a:r>
              <a:rPr lang="pl-PL" sz="3200" i="1" dirty="0"/>
              <a:t> to </a:t>
            </a:r>
            <a:r>
              <a:rPr lang="pl-PL" sz="3200" i="1" dirty="0" err="1"/>
              <a:t>ease</a:t>
            </a:r>
            <a:r>
              <a:rPr lang="pl-PL" sz="3200" i="1" dirty="0"/>
              <a:t> </a:t>
            </a:r>
            <a:r>
              <a:rPr lang="pl-PL" sz="3200" i="1" dirty="0" err="1"/>
              <a:t>maintenance</a:t>
            </a:r>
            <a:r>
              <a:rPr lang="pl-PL" sz="3200" i="1" dirty="0"/>
              <a:t>, </a:t>
            </a:r>
            <a:r>
              <a:rPr lang="pl-PL" sz="3200" b="1" i="1" dirty="0"/>
              <a:t>error </a:t>
            </a:r>
            <a:r>
              <a:rPr lang="pl-PL" sz="3200" b="1" i="1" dirty="0" err="1"/>
              <a:t>handling</a:t>
            </a:r>
            <a:r>
              <a:rPr lang="pl-PL" sz="3200" b="1" i="1" dirty="0"/>
              <a:t> </a:t>
            </a:r>
            <a:r>
              <a:rPr lang="pl-PL" sz="3200" b="1" i="1" dirty="0" err="1"/>
              <a:t>complete</a:t>
            </a:r>
            <a:r>
              <a:rPr lang="pl-PL" sz="3200" b="1" i="1" dirty="0"/>
              <a:t> </a:t>
            </a:r>
            <a:r>
              <a:rPr lang="pl-PL" sz="3200" b="1" i="1" dirty="0" err="1"/>
              <a:t>according</a:t>
            </a:r>
            <a:r>
              <a:rPr lang="pl-PL" sz="3200" b="1" i="1" dirty="0"/>
              <a:t> to </a:t>
            </a:r>
            <a:r>
              <a:rPr lang="pl-PL" sz="3200" b="1" i="1" dirty="0" err="1"/>
              <a:t>an</a:t>
            </a:r>
            <a:r>
              <a:rPr lang="pl-PL" sz="3200" b="1" i="1" dirty="0"/>
              <a:t> </a:t>
            </a:r>
            <a:r>
              <a:rPr lang="pl-PL" sz="3200" b="1" i="1" dirty="0" err="1"/>
              <a:t>articulated</a:t>
            </a:r>
            <a:r>
              <a:rPr lang="pl-PL" sz="3200" b="1" i="1" dirty="0"/>
              <a:t> </a:t>
            </a:r>
            <a:r>
              <a:rPr lang="pl-PL" sz="3200" b="1" i="1" dirty="0" err="1"/>
              <a:t>strategy</a:t>
            </a:r>
            <a:r>
              <a:rPr lang="pl-PL" sz="3200" i="1" dirty="0"/>
              <a:t>, and performance </a:t>
            </a:r>
            <a:r>
              <a:rPr lang="pl-PL" sz="3200" i="1" dirty="0" err="1"/>
              <a:t>close</a:t>
            </a:r>
            <a:r>
              <a:rPr lang="pl-PL" sz="3200" i="1" dirty="0"/>
              <a:t> to </a:t>
            </a:r>
            <a:r>
              <a:rPr lang="pl-PL" sz="3200" i="1" dirty="0" err="1"/>
              <a:t>optimal</a:t>
            </a:r>
            <a:r>
              <a:rPr lang="pl-PL" sz="3200" i="1" dirty="0"/>
              <a:t> </a:t>
            </a:r>
            <a:r>
              <a:rPr lang="pl-PL" sz="3200" i="1" dirty="0" err="1"/>
              <a:t>so</a:t>
            </a:r>
            <a:r>
              <a:rPr lang="pl-PL" sz="3200" i="1" dirty="0"/>
              <a:t> as not to </a:t>
            </a:r>
            <a:r>
              <a:rPr lang="pl-PL" sz="3200" i="1" dirty="0" err="1"/>
              <a:t>tempt</a:t>
            </a:r>
            <a:r>
              <a:rPr lang="pl-PL" sz="3200" i="1" dirty="0"/>
              <a:t> </a:t>
            </a:r>
            <a:r>
              <a:rPr lang="pl-PL" sz="3200" i="1" dirty="0" err="1"/>
              <a:t>people</a:t>
            </a:r>
            <a:r>
              <a:rPr lang="pl-PL" sz="3200" i="1" dirty="0"/>
              <a:t> to </a:t>
            </a:r>
            <a:r>
              <a:rPr lang="pl-PL" sz="3200" i="1" dirty="0" err="1"/>
              <a:t>make</a:t>
            </a:r>
            <a:r>
              <a:rPr lang="pl-PL" sz="3200" i="1" dirty="0"/>
              <a:t> the </a:t>
            </a:r>
            <a:r>
              <a:rPr lang="pl-PL" sz="3200" i="1" dirty="0" err="1"/>
              <a:t>code</a:t>
            </a:r>
            <a:r>
              <a:rPr lang="pl-PL" sz="3200" i="1" dirty="0"/>
              <a:t> messy with </a:t>
            </a:r>
            <a:r>
              <a:rPr lang="pl-PL" sz="3200" i="1" dirty="0" err="1"/>
              <a:t>unprincipled</a:t>
            </a:r>
            <a:r>
              <a:rPr lang="pl-PL" sz="3200" i="1" dirty="0"/>
              <a:t> </a:t>
            </a:r>
            <a:r>
              <a:rPr lang="pl-PL" sz="3200" i="1" dirty="0" err="1"/>
              <a:t>optimizations</a:t>
            </a:r>
            <a:r>
              <a:rPr lang="pl-PL" sz="3200" i="1" dirty="0"/>
              <a:t>. </a:t>
            </a:r>
            <a:r>
              <a:rPr lang="pl-PL" sz="3200" i="1" dirty="0" err="1"/>
              <a:t>Clean</a:t>
            </a:r>
            <a:r>
              <a:rPr lang="pl-PL" sz="3200" i="1" dirty="0"/>
              <a:t> </a:t>
            </a:r>
            <a:r>
              <a:rPr lang="pl-PL" sz="3200" i="1" dirty="0" err="1"/>
              <a:t>code</a:t>
            </a:r>
            <a:r>
              <a:rPr lang="pl-PL" sz="3200" i="1" dirty="0"/>
              <a:t> </a:t>
            </a:r>
            <a:r>
              <a:rPr lang="pl-PL" sz="3200" b="1" i="1" dirty="0" err="1"/>
              <a:t>does</a:t>
            </a:r>
            <a:r>
              <a:rPr lang="pl-PL" sz="3200" b="1" i="1" dirty="0"/>
              <a:t> one </a:t>
            </a:r>
            <a:r>
              <a:rPr lang="pl-PL" sz="3200" b="1" i="1" dirty="0" err="1"/>
              <a:t>thing</a:t>
            </a:r>
            <a:r>
              <a:rPr lang="pl-PL" sz="3200" i="1" dirty="0"/>
              <a:t> </a:t>
            </a:r>
            <a:r>
              <a:rPr lang="pl-PL" sz="3200" i="1" dirty="0" err="1"/>
              <a:t>well</a:t>
            </a:r>
            <a:r>
              <a:rPr lang="pl-PL" sz="32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287427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381000"/>
            <a:ext cx="9468543" cy="1319808"/>
          </a:xfrm>
        </p:spPr>
        <p:txBody>
          <a:bodyPr>
            <a:normAutofit fontScale="90000"/>
          </a:bodyPr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br>
              <a:rPr lang="pl-PL" dirty="0"/>
            </a:br>
            <a:r>
              <a:rPr lang="pl-PL" sz="2700" dirty="0"/>
              <a:t>Michael </a:t>
            </a:r>
            <a:r>
              <a:rPr lang="pl-PL" sz="2700" dirty="0" err="1"/>
              <a:t>Feathers</a:t>
            </a:r>
            <a:r>
              <a:rPr lang="pl-PL" sz="2700" dirty="0"/>
              <a:t> - </a:t>
            </a:r>
            <a:r>
              <a:rPr lang="pl-PL" sz="2700" dirty="0" err="1"/>
              <a:t>author</a:t>
            </a:r>
            <a:r>
              <a:rPr lang="pl-PL" sz="2700" dirty="0"/>
              <a:t> of </a:t>
            </a:r>
            <a:r>
              <a:rPr lang="pl-PL" sz="2700" dirty="0" err="1"/>
              <a:t>Working</a:t>
            </a:r>
            <a:r>
              <a:rPr lang="pl-PL" sz="2700" dirty="0"/>
              <a:t> </a:t>
            </a:r>
            <a:r>
              <a:rPr lang="pl-PL" sz="2700" dirty="0" err="1"/>
              <a:t>Effectively</a:t>
            </a:r>
            <a:r>
              <a:rPr lang="pl-PL" sz="2700" dirty="0"/>
              <a:t> with </a:t>
            </a:r>
            <a:r>
              <a:rPr lang="pl-PL" sz="2700" dirty="0" err="1"/>
              <a:t>Legacy</a:t>
            </a:r>
            <a:r>
              <a:rPr lang="pl-PL" sz="2700" dirty="0"/>
              <a:t> </a:t>
            </a:r>
            <a:r>
              <a:rPr lang="pl-PL" sz="2700" dirty="0" err="1"/>
              <a:t>Code</a:t>
            </a:r>
            <a:endParaRPr lang="en-US" sz="2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492896"/>
            <a:ext cx="9134391" cy="411480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i="1" dirty="0"/>
              <a:t>I </a:t>
            </a:r>
            <a:r>
              <a:rPr lang="pl-PL" sz="2800" i="1" dirty="0" err="1"/>
              <a:t>could</a:t>
            </a:r>
            <a:r>
              <a:rPr lang="pl-PL" sz="2800" i="1" dirty="0"/>
              <a:t> list </a:t>
            </a:r>
            <a:r>
              <a:rPr lang="pl-PL" sz="2800" i="1" dirty="0" err="1"/>
              <a:t>all</a:t>
            </a:r>
            <a:r>
              <a:rPr lang="pl-PL" sz="2800" i="1" dirty="0"/>
              <a:t> of the </a:t>
            </a:r>
            <a:r>
              <a:rPr lang="pl-PL" sz="2800" i="1" dirty="0" err="1"/>
              <a:t>qualities</a:t>
            </a:r>
            <a:r>
              <a:rPr lang="pl-PL" sz="2800" i="1" dirty="0"/>
              <a:t> </a:t>
            </a:r>
            <a:r>
              <a:rPr lang="pl-PL" sz="2800" i="1" dirty="0" err="1"/>
              <a:t>that</a:t>
            </a:r>
            <a:r>
              <a:rPr lang="pl-PL" sz="2800" i="1" dirty="0"/>
              <a:t> I </a:t>
            </a:r>
            <a:r>
              <a:rPr lang="pl-PL" sz="2800" i="1" dirty="0" err="1"/>
              <a:t>notice</a:t>
            </a:r>
            <a:r>
              <a:rPr lang="pl-PL" sz="2800" i="1" dirty="0"/>
              <a:t> in </a:t>
            </a:r>
            <a:r>
              <a:rPr lang="pl-PL" sz="2800" i="1" dirty="0" err="1"/>
              <a:t>clean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, but </a:t>
            </a:r>
            <a:r>
              <a:rPr lang="pl-PL" sz="2800" i="1" dirty="0" err="1"/>
              <a:t>there</a:t>
            </a:r>
            <a:r>
              <a:rPr lang="pl-PL" sz="2800" i="1" dirty="0"/>
              <a:t> </a:t>
            </a:r>
            <a:r>
              <a:rPr lang="pl-PL" sz="2800" i="1" dirty="0" err="1"/>
              <a:t>is</a:t>
            </a:r>
            <a:r>
              <a:rPr lang="pl-PL" sz="2800" i="1" dirty="0"/>
              <a:t> one </a:t>
            </a:r>
            <a:r>
              <a:rPr lang="pl-PL" sz="2800" i="1" dirty="0" err="1"/>
              <a:t>overarching</a:t>
            </a:r>
            <a:r>
              <a:rPr lang="pl-PL" sz="2800" i="1" dirty="0"/>
              <a:t> </a:t>
            </a:r>
            <a:r>
              <a:rPr lang="pl-PL" sz="2800" i="1" dirty="0" err="1"/>
              <a:t>quality</a:t>
            </a:r>
            <a:r>
              <a:rPr lang="pl-PL" sz="2800" i="1" dirty="0"/>
              <a:t> </a:t>
            </a:r>
            <a:r>
              <a:rPr lang="pl-PL" sz="2800" i="1" dirty="0" err="1"/>
              <a:t>that</a:t>
            </a:r>
            <a:r>
              <a:rPr lang="pl-PL" sz="2800" i="1" dirty="0"/>
              <a:t> </a:t>
            </a:r>
            <a:r>
              <a:rPr lang="pl-PL" sz="2800" i="1" dirty="0" err="1"/>
              <a:t>leads</a:t>
            </a:r>
            <a:r>
              <a:rPr lang="pl-PL" sz="2800" i="1" dirty="0"/>
              <a:t> to </a:t>
            </a:r>
            <a:r>
              <a:rPr lang="pl-PL" sz="2800" i="1" dirty="0" err="1"/>
              <a:t>all</a:t>
            </a:r>
            <a:r>
              <a:rPr lang="pl-PL" sz="2800" i="1" dirty="0"/>
              <a:t> of </a:t>
            </a:r>
            <a:r>
              <a:rPr lang="pl-PL" sz="2800" i="1" dirty="0" err="1"/>
              <a:t>them</a:t>
            </a:r>
            <a:r>
              <a:rPr lang="pl-PL" sz="2800" i="1" dirty="0"/>
              <a:t>. </a:t>
            </a:r>
            <a:r>
              <a:rPr lang="pl-PL" sz="2800" b="1" i="1" dirty="0" err="1"/>
              <a:t>Clean</a:t>
            </a:r>
            <a:r>
              <a:rPr lang="pl-PL" sz="2800" b="1" i="1" dirty="0"/>
              <a:t> </a:t>
            </a:r>
            <a:r>
              <a:rPr lang="pl-PL" sz="2800" b="1" i="1" dirty="0" err="1"/>
              <a:t>code</a:t>
            </a:r>
            <a:r>
              <a:rPr lang="pl-PL" sz="2800" b="1" i="1" dirty="0"/>
              <a:t> </a:t>
            </a:r>
            <a:r>
              <a:rPr lang="pl-PL" sz="2800" b="1" i="1" dirty="0" err="1"/>
              <a:t>always</a:t>
            </a:r>
            <a:r>
              <a:rPr lang="pl-PL" sz="2800" b="1" i="1" dirty="0"/>
              <a:t> </a:t>
            </a:r>
            <a:r>
              <a:rPr lang="pl-PL" sz="2800" b="1" i="1" dirty="0" err="1"/>
              <a:t>looks</a:t>
            </a:r>
            <a:r>
              <a:rPr lang="pl-PL" sz="2800" b="1" i="1" dirty="0"/>
              <a:t> </a:t>
            </a:r>
            <a:r>
              <a:rPr lang="pl-PL" sz="2800" b="1" i="1" dirty="0" err="1"/>
              <a:t>like</a:t>
            </a:r>
            <a:r>
              <a:rPr lang="pl-PL" sz="2800" b="1" i="1" dirty="0"/>
              <a:t> </a:t>
            </a:r>
            <a:r>
              <a:rPr lang="pl-PL" sz="2800" b="1" i="1" dirty="0" err="1"/>
              <a:t>it</a:t>
            </a:r>
            <a:r>
              <a:rPr lang="pl-PL" sz="2800" b="1" i="1" dirty="0"/>
              <a:t> was </a:t>
            </a:r>
            <a:r>
              <a:rPr lang="pl-PL" sz="2800" b="1" i="1" dirty="0" err="1"/>
              <a:t>written</a:t>
            </a:r>
            <a:r>
              <a:rPr lang="pl-PL" sz="2800" b="1" i="1" dirty="0"/>
              <a:t> by </a:t>
            </a:r>
            <a:r>
              <a:rPr lang="pl-PL" sz="2800" b="1" i="1" dirty="0" err="1"/>
              <a:t>someone</a:t>
            </a:r>
            <a:r>
              <a:rPr lang="pl-PL" sz="2800" b="1" i="1" dirty="0"/>
              <a:t> </a:t>
            </a:r>
            <a:r>
              <a:rPr lang="pl-PL" sz="2800" b="1" i="1" dirty="0" err="1"/>
              <a:t>who</a:t>
            </a:r>
            <a:r>
              <a:rPr lang="pl-PL" sz="2800" b="1" i="1" dirty="0"/>
              <a:t> </a:t>
            </a:r>
            <a:r>
              <a:rPr lang="pl-PL" sz="2800" b="1" i="1" dirty="0" err="1"/>
              <a:t>cares</a:t>
            </a:r>
            <a:r>
              <a:rPr lang="pl-PL" sz="2800" b="1" i="1" dirty="0"/>
              <a:t>.</a:t>
            </a:r>
            <a:r>
              <a:rPr lang="pl-PL" sz="2800" i="1" dirty="0"/>
              <a:t> </a:t>
            </a:r>
            <a:r>
              <a:rPr lang="pl-PL" sz="2800" i="1" dirty="0" err="1"/>
              <a:t>There</a:t>
            </a:r>
            <a:r>
              <a:rPr lang="pl-PL" sz="2800" i="1" dirty="0"/>
              <a:t> </a:t>
            </a:r>
            <a:r>
              <a:rPr lang="pl-PL" sz="2800" i="1" dirty="0" err="1"/>
              <a:t>is</a:t>
            </a:r>
            <a:r>
              <a:rPr lang="pl-PL" sz="2800" i="1" dirty="0"/>
              <a:t> </a:t>
            </a:r>
            <a:r>
              <a:rPr lang="pl-PL" sz="2800" b="1" i="1" dirty="0" err="1"/>
              <a:t>nothing</a:t>
            </a:r>
            <a:r>
              <a:rPr lang="pl-PL" sz="2800" b="1" i="1" dirty="0"/>
              <a:t> </a:t>
            </a:r>
            <a:r>
              <a:rPr lang="pl-PL" sz="2800" b="1" i="1" dirty="0" err="1"/>
              <a:t>obvious</a:t>
            </a:r>
            <a:r>
              <a:rPr lang="pl-PL" sz="2800" b="1" i="1" dirty="0"/>
              <a:t> </a:t>
            </a:r>
            <a:r>
              <a:rPr lang="pl-PL" sz="2800" b="1" i="1" dirty="0" err="1"/>
              <a:t>that</a:t>
            </a:r>
            <a:r>
              <a:rPr lang="pl-PL" sz="2800" b="1" i="1" dirty="0"/>
              <a:t> </a:t>
            </a:r>
            <a:r>
              <a:rPr lang="pl-PL" sz="2800" b="1" i="1" dirty="0" err="1"/>
              <a:t>you</a:t>
            </a:r>
            <a:r>
              <a:rPr lang="pl-PL" sz="2800" b="1" i="1" dirty="0"/>
              <a:t> </a:t>
            </a:r>
            <a:r>
              <a:rPr lang="pl-PL" sz="2800" b="1" i="1" dirty="0" err="1"/>
              <a:t>can</a:t>
            </a:r>
            <a:r>
              <a:rPr lang="pl-PL" sz="2800" b="1" i="1" dirty="0"/>
              <a:t> do to </a:t>
            </a:r>
            <a:r>
              <a:rPr lang="pl-PL" sz="2800" b="1" i="1" dirty="0" err="1"/>
              <a:t>make</a:t>
            </a:r>
            <a:r>
              <a:rPr lang="pl-PL" sz="2800" b="1" i="1" dirty="0"/>
              <a:t> </a:t>
            </a:r>
            <a:r>
              <a:rPr lang="pl-PL" sz="2800" b="1" i="1" dirty="0" err="1"/>
              <a:t>it</a:t>
            </a:r>
            <a:r>
              <a:rPr lang="pl-PL" sz="2800" b="1" i="1" dirty="0"/>
              <a:t> </a:t>
            </a:r>
            <a:r>
              <a:rPr lang="pl-PL" sz="2800" b="1" i="1" dirty="0" err="1"/>
              <a:t>better</a:t>
            </a:r>
            <a:r>
              <a:rPr lang="pl-PL" sz="2800" i="1" dirty="0"/>
              <a:t>. </a:t>
            </a:r>
            <a:r>
              <a:rPr lang="pl-PL" sz="2800" i="1" dirty="0" err="1"/>
              <a:t>All</a:t>
            </a:r>
            <a:r>
              <a:rPr lang="pl-PL" sz="2800" i="1" dirty="0"/>
              <a:t> of </a:t>
            </a:r>
            <a:r>
              <a:rPr lang="pl-PL" sz="2800" i="1" dirty="0" err="1"/>
              <a:t>those</a:t>
            </a:r>
            <a:r>
              <a:rPr lang="pl-PL" sz="2800" i="1" dirty="0"/>
              <a:t> </a:t>
            </a:r>
            <a:r>
              <a:rPr lang="pl-PL" sz="2800" i="1" dirty="0" err="1"/>
              <a:t>things</a:t>
            </a:r>
            <a:r>
              <a:rPr lang="pl-PL" sz="2800" i="1" dirty="0"/>
              <a:t> </a:t>
            </a:r>
            <a:r>
              <a:rPr lang="pl-PL" sz="2800" i="1" dirty="0" err="1"/>
              <a:t>were</a:t>
            </a:r>
            <a:r>
              <a:rPr lang="pl-PL" sz="2800" i="1" dirty="0"/>
              <a:t> </a:t>
            </a:r>
            <a:r>
              <a:rPr lang="pl-PL" sz="2800" i="1" dirty="0" err="1"/>
              <a:t>thought</a:t>
            </a:r>
            <a:r>
              <a:rPr lang="pl-PL" sz="2800" i="1" dirty="0"/>
              <a:t> </a:t>
            </a:r>
            <a:r>
              <a:rPr lang="pl-PL" sz="2800" i="1" dirty="0" err="1"/>
              <a:t>about</a:t>
            </a:r>
            <a:r>
              <a:rPr lang="pl-PL" sz="2800" i="1" dirty="0"/>
              <a:t> by the </a:t>
            </a:r>
            <a:r>
              <a:rPr lang="pl-PL" sz="2800" i="1" dirty="0" err="1"/>
              <a:t>code’s</a:t>
            </a:r>
            <a:r>
              <a:rPr lang="pl-PL" sz="2800" i="1" dirty="0"/>
              <a:t> </a:t>
            </a:r>
            <a:r>
              <a:rPr lang="pl-PL" sz="2800" i="1" dirty="0" err="1"/>
              <a:t>author</a:t>
            </a:r>
            <a:r>
              <a:rPr lang="pl-PL" sz="2800" i="1" dirty="0"/>
              <a:t>, and </a:t>
            </a:r>
            <a:r>
              <a:rPr lang="pl-PL" sz="2800" i="1" dirty="0" err="1"/>
              <a:t>if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try</a:t>
            </a:r>
            <a:r>
              <a:rPr lang="pl-PL" sz="2800" i="1" dirty="0"/>
              <a:t> to </a:t>
            </a:r>
            <a:r>
              <a:rPr lang="pl-PL" sz="2800" i="1" dirty="0" err="1"/>
              <a:t>imagine</a:t>
            </a:r>
            <a:r>
              <a:rPr lang="pl-PL" sz="2800" i="1" dirty="0"/>
              <a:t> </a:t>
            </a:r>
            <a:r>
              <a:rPr lang="pl-PL" sz="2800" i="1" dirty="0" err="1"/>
              <a:t>improvements</a:t>
            </a:r>
            <a:r>
              <a:rPr lang="pl-PL" sz="2800" i="1" dirty="0"/>
              <a:t>,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led</a:t>
            </a:r>
            <a:r>
              <a:rPr lang="pl-PL" sz="2800" i="1" dirty="0"/>
              <a:t> </a:t>
            </a:r>
            <a:r>
              <a:rPr lang="pl-PL" sz="2800" i="1" dirty="0" err="1"/>
              <a:t>back</a:t>
            </a:r>
            <a:r>
              <a:rPr lang="pl-PL" sz="2800" i="1" dirty="0"/>
              <a:t> to </a:t>
            </a:r>
            <a:r>
              <a:rPr lang="pl-PL" sz="2800" i="1" dirty="0" err="1"/>
              <a:t>where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, </a:t>
            </a:r>
            <a:r>
              <a:rPr lang="pl-PL" sz="2800" i="1" dirty="0" err="1"/>
              <a:t>sitting</a:t>
            </a:r>
            <a:r>
              <a:rPr lang="pl-PL" sz="2800" i="1" dirty="0"/>
              <a:t> in </a:t>
            </a:r>
            <a:r>
              <a:rPr lang="pl-PL" sz="2800" i="1" dirty="0" err="1"/>
              <a:t>appreciation</a:t>
            </a:r>
            <a:r>
              <a:rPr lang="pl-PL" sz="2800" i="1" dirty="0"/>
              <a:t> of the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someone</a:t>
            </a:r>
            <a:r>
              <a:rPr lang="pl-PL" sz="2800" i="1" dirty="0"/>
              <a:t> </a:t>
            </a:r>
            <a:r>
              <a:rPr lang="pl-PL" sz="2800" i="1" dirty="0" err="1"/>
              <a:t>left</a:t>
            </a:r>
            <a:r>
              <a:rPr lang="pl-PL" sz="2800" i="1" dirty="0"/>
              <a:t> for </a:t>
            </a:r>
            <a:r>
              <a:rPr lang="pl-PL" sz="2800" i="1" dirty="0" err="1"/>
              <a:t>you</a:t>
            </a:r>
            <a:r>
              <a:rPr lang="pl-PL" sz="2800" i="1" dirty="0"/>
              <a:t>—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written</a:t>
            </a:r>
            <a:r>
              <a:rPr lang="pl-PL" sz="2800" i="1" dirty="0"/>
              <a:t> by </a:t>
            </a:r>
            <a:r>
              <a:rPr lang="pl-PL" sz="2800" i="1" dirty="0" err="1"/>
              <a:t>someone</a:t>
            </a:r>
            <a:r>
              <a:rPr lang="pl-PL" sz="2800" i="1" dirty="0"/>
              <a:t> </a:t>
            </a:r>
            <a:r>
              <a:rPr lang="pl-PL" sz="2800" i="1" dirty="0" err="1"/>
              <a:t>who</a:t>
            </a:r>
            <a:r>
              <a:rPr lang="pl-PL" sz="2800" i="1" dirty="0"/>
              <a:t> </a:t>
            </a:r>
            <a:r>
              <a:rPr lang="pl-PL" sz="2800" i="1" dirty="0" err="1"/>
              <a:t>cared</a:t>
            </a:r>
            <a:r>
              <a:rPr lang="pl-PL" sz="2800" i="1" dirty="0"/>
              <a:t> </a:t>
            </a:r>
            <a:r>
              <a:rPr lang="pl-PL" sz="2800" i="1" dirty="0" err="1"/>
              <a:t>deeply</a:t>
            </a:r>
            <a:r>
              <a:rPr lang="pl-PL" sz="2800" i="1" dirty="0"/>
              <a:t> </a:t>
            </a:r>
            <a:r>
              <a:rPr lang="pl-PL" sz="2800" i="1" dirty="0" err="1"/>
              <a:t>about</a:t>
            </a:r>
            <a:r>
              <a:rPr lang="pl-PL" sz="2800" i="1" dirty="0"/>
              <a:t> the </a:t>
            </a:r>
            <a:r>
              <a:rPr lang="pl-PL" sz="2800" i="1" dirty="0" err="1"/>
              <a:t>craft</a:t>
            </a:r>
            <a:r>
              <a:rPr lang="pl-PL" sz="2800" i="1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10258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2413" y="692696"/>
            <a:ext cx="9468543" cy="1319808"/>
          </a:xfrm>
        </p:spPr>
        <p:txBody>
          <a:bodyPr>
            <a:normAutofit fontScale="90000"/>
          </a:bodyPr>
          <a:lstStyle/>
          <a:p>
            <a:r>
              <a:rPr lang="pl-PL" dirty="0" err="1"/>
              <a:t>Clean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definition</a:t>
            </a:r>
            <a:br>
              <a:rPr lang="pl-PL" dirty="0"/>
            </a:br>
            <a:r>
              <a:rPr lang="pl-PL" sz="2700" dirty="0" err="1"/>
              <a:t>Ward</a:t>
            </a:r>
            <a:r>
              <a:rPr lang="pl-PL" sz="2700" dirty="0"/>
              <a:t> Cunningham, </a:t>
            </a:r>
            <a:r>
              <a:rPr lang="pl-PL" sz="2700" dirty="0" err="1"/>
              <a:t>inventor</a:t>
            </a:r>
            <a:r>
              <a:rPr lang="pl-PL" sz="2700" dirty="0"/>
              <a:t> of Wiki and Fit, co-</a:t>
            </a:r>
            <a:r>
              <a:rPr lang="pl-PL" sz="2700" dirty="0" err="1"/>
              <a:t>inventor</a:t>
            </a:r>
            <a:r>
              <a:rPr lang="pl-PL" sz="2700" dirty="0"/>
              <a:t> of Extreme Programming</a:t>
            </a:r>
            <a:endParaRPr lang="en-US" sz="270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0AD0B4-7335-914B-BEFC-467DFFA9E7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522413" y="2996952"/>
            <a:ext cx="9134391" cy="361074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know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are</a:t>
            </a:r>
            <a:r>
              <a:rPr lang="pl-PL" sz="2800" i="1" dirty="0"/>
              <a:t> </a:t>
            </a:r>
            <a:r>
              <a:rPr lang="pl-PL" sz="2800" i="1" dirty="0" err="1"/>
              <a:t>working</a:t>
            </a:r>
            <a:r>
              <a:rPr lang="pl-PL" sz="2800" i="1" dirty="0"/>
              <a:t> with </a:t>
            </a:r>
            <a:r>
              <a:rPr lang="pl-PL" sz="2800" i="1" dirty="0" err="1"/>
              <a:t>clean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when</a:t>
            </a:r>
            <a:r>
              <a:rPr lang="pl-PL" sz="2800" i="1" dirty="0"/>
              <a:t> </a:t>
            </a:r>
            <a:r>
              <a:rPr lang="pl-PL" sz="2800" i="1" dirty="0" err="1"/>
              <a:t>each</a:t>
            </a:r>
            <a:r>
              <a:rPr lang="pl-PL" sz="2800" i="1" dirty="0"/>
              <a:t> </a:t>
            </a:r>
            <a:r>
              <a:rPr lang="pl-PL" sz="2800" i="1" dirty="0" err="1"/>
              <a:t>routine</a:t>
            </a:r>
            <a:r>
              <a:rPr lang="pl-PL" sz="2800" i="1" dirty="0"/>
              <a:t>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read</a:t>
            </a:r>
            <a:r>
              <a:rPr lang="pl-PL" sz="2800" i="1" dirty="0"/>
              <a:t> </a:t>
            </a:r>
            <a:r>
              <a:rPr lang="pl-PL" sz="2800" i="1" dirty="0" err="1"/>
              <a:t>turns</a:t>
            </a:r>
            <a:r>
              <a:rPr lang="pl-PL" sz="2800" i="1" dirty="0"/>
              <a:t> out to be </a:t>
            </a:r>
            <a:r>
              <a:rPr lang="pl-PL" sz="2800" b="1" i="1" dirty="0" err="1"/>
              <a:t>pretty</a:t>
            </a:r>
            <a:r>
              <a:rPr lang="pl-PL" sz="2800" b="1" i="1" dirty="0"/>
              <a:t> much </a:t>
            </a:r>
            <a:r>
              <a:rPr lang="pl-PL" sz="2800" b="1" i="1" dirty="0" err="1"/>
              <a:t>what</a:t>
            </a:r>
            <a:r>
              <a:rPr lang="pl-PL" sz="2800" b="1" i="1" dirty="0"/>
              <a:t> </a:t>
            </a:r>
            <a:r>
              <a:rPr lang="pl-PL" sz="2800" b="1" i="1" dirty="0" err="1"/>
              <a:t>you</a:t>
            </a:r>
            <a:r>
              <a:rPr lang="pl-PL" sz="2800" b="1" i="1" dirty="0"/>
              <a:t> </a:t>
            </a:r>
            <a:r>
              <a:rPr lang="pl-PL" sz="2800" b="1" i="1" dirty="0" err="1"/>
              <a:t>expected</a:t>
            </a:r>
            <a:r>
              <a:rPr lang="pl-PL" sz="2800" i="1" dirty="0"/>
              <a:t>. </a:t>
            </a:r>
            <a:r>
              <a:rPr lang="pl-PL" sz="2800" i="1" dirty="0" err="1"/>
              <a:t>You</a:t>
            </a:r>
            <a:r>
              <a:rPr lang="pl-PL" sz="2800" i="1" dirty="0"/>
              <a:t> </a:t>
            </a:r>
            <a:r>
              <a:rPr lang="pl-PL" sz="2800" i="1" dirty="0" err="1"/>
              <a:t>can</a:t>
            </a:r>
            <a:r>
              <a:rPr lang="pl-PL" sz="2800" i="1" dirty="0"/>
              <a:t> </a:t>
            </a:r>
            <a:r>
              <a:rPr lang="pl-PL" sz="2800" i="1" dirty="0" err="1"/>
              <a:t>call</a:t>
            </a:r>
            <a:r>
              <a:rPr lang="pl-PL" sz="2800" i="1" dirty="0"/>
              <a:t> </a:t>
            </a:r>
            <a:r>
              <a:rPr lang="pl-PL" sz="2800" i="1" dirty="0" err="1"/>
              <a:t>it</a:t>
            </a:r>
            <a:r>
              <a:rPr lang="pl-PL" sz="2800" i="1" dirty="0"/>
              <a:t> </a:t>
            </a:r>
            <a:r>
              <a:rPr lang="pl-PL" sz="2800" i="1" dirty="0" err="1"/>
              <a:t>beautiful</a:t>
            </a:r>
            <a:r>
              <a:rPr lang="pl-PL" sz="2800" i="1" dirty="0"/>
              <a:t>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when</a:t>
            </a:r>
            <a:r>
              <a:rPr lang="pl-PL" sz="2800" i="1" dirty="0"/>
              <a:t> the </a:t>
            </a:r>
            <a:r>
              <a:rPr lang="pl-PL" sz="2800" i="1" dirty="0" err="1"/>
              <a:t>code</a:t>
            </a:r>
            <a:r>
              <a:rPr lang="pl-PL" sz="2800" i="1" dirty="0"/>
              <a:t> </a:t>
            </a:r>
            <a:r>
              <a:rPr lang="pl-PL" sz="2800" i="1" dirty="0" err="1"/>
              <a:t>also</a:t>
            </a:r>
            <a:r>
              <a:rPr lang="pl-PL" sz="2800" i="1" dirty="0"/>
              <a:t> </a:t>
            </a:r>
            <a:r>
              <a:rPr lang="pl-PL" sz="2800" i="1" dirty="0" err="1"/>
              <a:t>makes</a:t>
            </a:r>
            <a:r>
              <a:rPr lang="pl-PL" sz="2800" i="1" dirty="0"/>
              <a:t> </a:t>
            </a:r>
            <a:r>
              <a:rPr lang="pl-PL" sz="2800" i="1" dirty="0" err="1"/>
              <a:t>it</a:t>
            </a:r>
            <a:r>
              <a:rPr lang="pl-PL" sz="2800" i="1" dirty="0"/>
              <a:t> </a:t>
            </a:r>
            <a:r>
              <a:rPr lang="pl-PL" sz="2800" i="1" dirty="0" err="1"/>
              <a:t>look</a:t>
            </a:r>
            <a:r>
              <a:rPr lang="pl-PL" sz="2800" i="1" dirty="0"/>
              <a:t> </a:t>
            </a:r>
            <a:r>
              <a:rPr lang="pl-PL" sz="2800" i="1" dirty="0" err="1"/>
              <a:t>like</a:t>
            </a:r>
            <a:r>
              <a:rPr lang="pl-PL" sz="2800" i="1" dirty="0"/>
              <a:t> the </a:t>
            </a:r>
            <a:r>
              <a:rPr lang="pl-PL" sz="2800" i="1" dirty="0" err="1"/>
              <a:t>language</a:t>
            </a:r>
            <a:r>
              <a:rPr lang="pl-PL" sz="2800" i="1" dirty="0"/>
              <a:t> was </a:t>
            </a:r>
            <a:r>
              <a:rPr lang="pl-PL" sz="2800" i="1" dirty="0" err="1"/>
              <a:t>made</a:t>
            </a:r>
            <a:r>
              <a:rPr lang="pl-PL" sz="2800" i="1" dirty="0"/>
              <a:t> for the problem.</a:t>
            </a:r>
          </a:p>
        </p:txBody>
      </p:sp>
    </p:spTree>
    <p:extLst>
      <p:ext uri="{BB962C8B-B14F-4D97-AF65-F5344CB8AC3E}">
        <p14:creationId xmlns:p14="http://schemas.microsoft.com/office/powerpoint/2010/main" val="3034205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Digital Blue Tunnel 16x9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02895261.potx" id="{03C5CF44-0C62-41B4-B3EA-416B4807878A}" vid="{EC3ACB92-700E-4167-B3A6-412DE40A64C2}"/>
    </a:ext>
  </a:extLst>
</a:theme>
</file>

<file path=ppt/theme/theme2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Digital Blue Tunnel">
      <a:dk1>
        <a:srgbClr val="000000"/>
      </a:dk1>
      <a:lt1>
        <a:sysClr val="window" lastClr="FFFFFF"/>
      </a:lt1>
      <a:dk2>
        <a:srgbClr val="001027"/>
      </a:dk2>
      <a:lt2>
        <a:srgbClr val="C1EBF7"/>
      </a:lt2>
      <a:accent1>
        <a:srgbClr val="56C5FF"/>
      </a:accent1>
      <a:accent2>
        <a:srgbClr val="4BB836"/>
      </a:accent2>
      <a:accent3>
        <a:srgbClr val="F8B004"/>
      </a:accent3>
      <a:accent4>
        <a:srgbClr val="972ACD"/>
      </a:accent4>
      <a:accent5>
        <a:srgbClr val="F86E24"/>
      </a:accent5>
      <a:accent6>
        <a:srgbClr val="DB30C7"/>
      </a:accent6>
      <a:hlink>
        <a:srgbClr val="F8B004"/>
      </a:hlink>
      <a:folHlink>
        <a:srgbClr val="969696"/>
      </a:folHlink>
    </a:clrScheme>
    <a:fontScheme name="Corbel">
      <a:maj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DirectSourceMarket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ThumbnailAssetId xmlns="4873beb7-5857-4685-be1f-d57550cc96cc" xsi:nil="true"/>
    <PrimaryImageGen xmlns="4873beb7-5857-4685-be1f-d57550cc96cc">true</PrimaryImageGen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1564227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Take your audience through a digital tunnel where they'll  burst through to the other side and see the information you want to present. Show them lists, charts, tables, SmartArt,  and pictures using a variety of layouts in widescreen (16X9) format. This design works well for subjects on science and technology, computers, communication, and more.   
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2012-05-11T02:04:00+00:00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ShowIn xmlns="4873beb7-5857-4685-be1f-d57550cc96cc">Show everywhere</ShowIn>
    <UANotes xmlns="4873beb7-5857-4685-be1f-d57550cc96cc" xsi:nil="true"/>
    <TemplateStatus xmlns="4873beb7-5857-4685-be1f-d57550cc96cc">Complete</TemplateStatus>
    <InternalTagsTaxHTField0 xmlns="4873beb7-5857-4685-be1f-d57550cc96cc">
      <Terms xmlns="http://schemas.microsoft.com/office/infopath/2007/PartnerControls"/>
    </InternalTagsTaxHTField0>
    <CSXHash xmlns="4873beb7-5857-4685-be1f-d57550cc96cc" xsi:nil="true"/>
    <Downloads xmlns="4873beb7-5857-4685-be1f-d57550cc96cc">0</Downloads>
    <VoteCount xmlns="4873beb7-5857-4685-be1f-d57550cc96cc" xsi:nil="true"/>
    <OOCacheId xmlns="4873beb7-5857-4685-be1f-d57550cc96cc" xsi:nil="true"/>
    <IsDeleted xmlns="4873beb7-5857-4685-be1f-d57550cc96cc">false</IsDeleted>
    <AssetExpire xmlns="4873beb7-5857-4685-be1f-d57550cc96cc">2029-01-01T08:00:00+00:00</AssetExpire>
    <DSATActionTaken xmlns="4873beb7-5857-4685-be1f-d57550cc96cc" xsi:nil="true"/>
    <CSXSubmissionMarket xmlns="4873beb7-5857-4685-be1f-d57550cc96cc" xsi:nil="true"/>
    <TPExecutable xmlns="4873beb7-5857-4685-be1f-d57550cc96cc" xsi:nil="true"/>
    <SubmitterId xmlns="4873beb7-5857-4685-be1f-d57550cc96cc" xsi:nil="true"/>
    <EditorialTags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TP102895246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835483</LocLastLocAttemptVersionLookup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>false</IntlLangReview>
    <OutputCachingOn xmlns="4873beb7-5857-4685-be1f-d57550cc96cc">false</OutputCachingOn>
    <AverageRating xmlns="4873beb7-5857-4685-be1f-d57550cc96cc" xsi:nil="true"/>
    <APAuthor xmlns="4873beb7-5857-4685-be1f-d57550cc96cc">
      <UserInfo>
        <DisplayName>REDMOND\v-vaddu</DisplayName>
        <AccountId>2567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OriginalRelease xmlns="4873beb7-5857-4685-be1f-d57550cc96cc">15</OriginalRelease>
    <TPLaunchHelpLinkType xmlns="4873beb7-5857-4685-be1f-d57550cc96cc">Template</TPLaunchHelpLinkType>
    <LocalizationTagsTaxHTField0 xmlns="4873beb7-5857-4685-be1f-d57550cc96cc">
      <Terms xmlns="http://schemas.microsoft.com/office/infopath/2007/PartnerControls"/>
    </LocalizationTagsTaxHTField0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00E41224-0370-4595-877C-23316CD80004}">
  <ds:schemaRefs>
    <ds:schemaRef ds:uri="http://purl.org/dc/elements/1.1/"/>
    <ds:schemaRef ds:uri="http://purl.org/dc/dcmitype/"/>
    <ds:schemaRef ds:uri="http://schemas.microsoft.com/office/2006/documentManagement/types"/>
    <ds:schemaRef ds:uri="4873beb7-5857-4685-be1f-d57550cc96cc"/>
    <ds:schemaRef ds:uri="http://schemas.microsoft.com/office/2006/metadata/properties"/>
    <ds:schemaRef ds:uri="http://www.w3.org/XML/1998/namespace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22CCB507-0646-4A50-A4F7-7F385079D589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4228E6B-D70C-44BB-A81F-A245495F612B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Business digital blue tunnel presentation (widescreen)</Template>
  <TotalTime>50380</TotalTime>
  <Words>1509</Words>
  <Application>Microsoft Macintosh PowerPoint</Application>
  <PresentationFormat>Custom</PresentationFormat>
  <Paragraphs>333</Paragraphs>
  <Slides>57</Slides>
  <Notes>0</Notes>
  <HiddenSlides>5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61" baseType="lpstr">
      <vt:lpstr>Arial</vt:lpstr>
      <vt:lpstr>Corbel</vt:lpstr>
      <vt:lpstr>Menlo</vt:lpstr>
      <vt:lpstr>Digital Blue Tunnel 16x9</vt:lpstr>
      <vt:lpstr>Clean code in Go</vt:lpstr>
      <vt:lpstr>Whoami</vt:lpstr>
      <vt:lpstr>Thesis </vt:lpstr>
      <vt:lpstr>Agenda</vt:lpstr>
      <vt:lpstr>github.com/mateuszdyminski/clean</vt:lpstr>
      <vt:lpstr>Clean Code definition(s)</vt:lpstr>
      <vt:lpstr>Clean Code definition Bjarne Stroustrup - inventor of C++</vt:lpstr>
      <vt:lpstr>Clean Code definition Michael Feathers - author of Working Effectively with Legacy Code</vt:lpstr>
      <vt:lpstr>Clean Code definition Ward Cunningham, inventor of Wiki and Fit, co-inventor of Extreme Programming</vt:lpstr>
      <vt:lpstr>Uncle Bob about Ward Cunningham definition of Clean Code</vt:lpstr>
      <vt:lpstr>Go history</vt:lpstr>
      <vt:lpstr>Go timeline</vt:lpstr>
      <vt:lpstr>Why Google created Golang?</vt:lpstr>
      <vt:lpstr>Google - observations</vt:lpstr>
      <vt:lpstr>Golang - assumptions</vt:lpstr>
      <vt:lpstr>Ward’s definition of Clean Code</vt:lpstr>
      <vt:lpstr>Why I think that Go supports clean code by its design</vt:lpstr>
      <vt:lpstr>Go does not compete on features</vt:lpstr>
      <vt:lpstr>Golang does not compete on features</vt:lpstr>
      <vt:lpstr>Golang does not compete on features</vt:lpstr>
      <vt:lpstr>Missing map/reduce/filter</vt:lpstr>
      <vt:lpstr>Small Specification</vt:lpstr>
      <vt:lpstr>Small specification</vt:lpstr>
      <vt:lpstr>A bit primitive but very concise </vt:lpstr>
      <vt:lpstr>A bit primitive but very concise </vt:lpstr>
      <vt:lpstr>Dead simple syntax</vt:lpstr>
      <vt:lpstr>Dead simple syntax</vt:lpstr>
      <vt:lpstr>Dependencies</vt:lpstr>
      <vt:lpstr>Dependencies</vt:lpstr>
      <vt:lpstr>No inheritance</vt:lpstr>
      <vt:lpstr>No inheritance</vt:lpstr>
      <vt:lpstr>No overloading</vt:lpstr>
      <vt:lpstr>No overloading</vt:lpstr>
      <vt:lpstr>No exceptions</vt:lpstr>
      <vt:lpstr>No exceptions</vt:lpstr>
      <vt:lpstr>Error handling</vt:lpstr>
      <vt:lpstr>Error handling</vt:lpstr>
      <vt:lpstr>Error handling</vt:lpstr>
      <vt:lpstr>Error handling</vt:lpstr>
      <vt:lpstr>No generics</vt:lpstr>
      <vt:lpstr>No generics</vt:lpstr>
      <vt:lpstr>No generics</vt:lpstr>
      <vt:lpstr>No func/struct annotations</vt:lpstr>
      <vt:lpstr>No func/struct annotation</vt:lpstr>
      <vt:lpstr>Auto formatter</vt:lpstr>
      <vt:lpstr>Build-In auto formatter</vt:lpstr>
      <vt:lpstr>Linters</vt:lpstr>
      <vt:lpstr>Linters</vt:lpstr>
      <vt:lpstr>Linters</vt:lpstr>
      <vt:lpstr>Documentation</vt:lpstr>
      <vt:lpstr>Documentation</vt:lpstr>
      <vt:lpstr>But sometimes Go is not clean</vt:lpstr>
      <vt:lpstr>Go concurrency sometime is not Clean</vt:lpstr>
      <vt:lpstr>Summary</vt:lpstr>
      <vt:lpstr>Summary</vt:lpstr>
      <vt:lpstr>Summary</vt:lpstr>
      <vt:lpstr>Thank you!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Dyminski, Mateusz (Nokia - PL/Wroclaw)</dc:creator>
  <cp:lastModifiedBy>Dyminski, Mateusz (Nokia - PL/Wroclaw)</cp:lastModifiedBy>
  <cp:revision>214</cp:revision>
  <dcterms:created xsi:type="dcterms:W3CDTF">2017-11-07T10:40:10Z</dcterms:created>
  <dcterms:modified xsi:type="dcterms:W3CDTF">2018-11-07T09:55:03Z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ScenarioTags">
    <vt:lpwstr/>
  </property>
  <property fmtid="{D5CDD505-2E9C-101B-9397-08002B2CF9AE}" pid="7" name="CampaignTags">
    <vt:lpwstr/>
  </property>
</Properties>
</file>

<file path=docProps/thumbnail.jpeg>
</file>